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366" r:id="rId4"/>
    <p:sldId id="258" r:id="rId5"/>
    <p:sldId id="259" r:id="rId6"/>
    <p:sldId id="260" r:id="rId7"/>
    <p:sldId id="262" r:id="rId8"/>
    <p:sldId id="261" r:id="rId9"/>
    <p:sldId id="367" r:id="rId10"/>
    <p:sldId id="265" r:id="rId11"/>
    <p:sldId id="266" r:id="rId12"/>
    <p:sldId id="271" r:id="rId13"/>
    <p:sldId id="273" r:id="rId14"/>
    <p:sldId id="272" r:id="rId15"/>
    <p:sldId id="267" r:id="rId16"/>
    <p:sldId id="368" r:id="rId17"/>
    <p:sldId id="274" r:id="rId18"/>
    <p:sldId id="28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69" r:id="rId28"/>
    <p:sldId id="270" r:id="rId29"/>
    <p:sldId id="284" r:id="rId30"/>
    <p:sldId id="285" r:id="rId31"/>
    <p:sldId id="286" r:id="rId32"/>
    <p:sldId id="287" r:id="rId33"/>
    <p:sldId id="289" r:id="rId34"/>
    <p:sldId id="290" r:id="rId35"/>
    <p:sldId id="288" r:id="rId36"/>
    <p:sldId id="291" r:id="rId37"/>
    <p:sldId id="294" r:id="rId38"/>
    <p:sldId id="370" r:id="rId39"/>
    <p:sldId id="292" r:id="rId40"/>
    <p:sldId id="297" r:id="rId41"/>
    <p:sldId id="299" r:id="rId42"/>
    <p:sldId id="301" r:id="rId43"/>
    <p:sldId id="298" r:id="rId44"/>
    <p:sldId id="302" r:id="rId45"/>
    <p:sldId id="303" r:id="rId46"/>
    <p:sldId id="328" r:id="rId47"/>
    <p:sldId id="371" r:id="rId48"/>
    <p:sldId id="324" r:id="rId49"/>
    <p:sldId id="325" r:id="rId50"/>
    <p:sldId id="326" r:id="rId51"/>
    <p:sldId id="372" r:id="rId52"/>
    <p:sldId id="327" r:id="rId53"/>
    <p:sldId id="335" r:id="rId54"/>
    <p:sldId id="329" r:id="rId55"/>
    <p:sldId id="337" r:id="rId56"/>
    <p:sldId id="330" r:id="rId57"/>
    <p:sldId id="336" r:id="rId58"/>
    <p:sldId id="331" r:id="rId59"/>
    <p:sldId id="332" r:id="rId60"/>
    <p:sldId id="333" r:id="rId61"/>
    <p:sldId id="373" r:id="rId62"/>
    <p:sldId id="334" r:id="rId63"/>
    <p:sldId id="339" r:id="rId64"/>
    <p:sldId id="355" r:id="rId65"/>
    <p:sldId id="354" r:id="rId66"/>
    <p:sldId id="356" r:id="rId67"/>
    <p:sldId id="357" r:id="rId68"/>
    <p:sldId id="358" r:id="rId69"/>
    <p:sldId id="338" r:id="rId70"/>
    <p:sldId id="340" r:id="rId71"/>
    <p:sldId id="341" r:id="rId72"/>
    <p:sldId id="342" r:id="rId73"/>
    <p:sldId id="345" r:id="rId74"/>
    <p:sldId id="346" r:id="rId75"/>
    <p:sldId id="349" r:id="rId76"/>
    <p:sldId id="350" r:id="rId77"/>
    <p:sldId id="351" r:id="rId78"/>
    <p:sldId id="352" r:id="rId79"/>
    <p:sldId id="353" r:id="rId80"/>
    <p:sldId id="359" r:id="rId81"/>
    <p:sldId id="347" r:id="rId82"/>
    <p:sldId id="360" r:id="rId83"/>
    <p:sldId id="361" r:id="rId84"/>
    <p:sldId id="364" r:id="rId85"/>
    <p:sldId id="362" r:id="rId86"/>
    <p:sldId id="348" r:id="rId87"/>
    <p:sldId id="365" r:id="rId88"/>
    <p:sldId id="374" r:id="rId8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F63DC-346E-424A-21D8-04AA546BBEDA}" v="1096" dt="2025-02-24T19:07:30.200"/>
    <p1510:client id="{46B4EBB8-9CED-2EF7-73FC-D90AADC08121}" v="1" dt="2025-02-26T13:47:54.740"/>
    <p1510:client id="{68C17944-68C5-DBAB-F87F-4A672557B8CB}" v="16179" dt="2025-02-25T21:14:41.315"/>
    <p1510:client id="{6A1C2735-5D87-BC7C-D875-803BA9D2F6EC}" v="1243" dt="2025-02-24T16:19:58.144"/>
    <p1510:client id="{C914BA9C-A24C-11F0-5EBF-EBEA93B1E331}" v="228" dt="2025-02-26T16:01:05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orange striped pattern&#10;&#10;AI-generated content may be incorrect.">
            <a:extLst>
              <a:ext uri="{FF2B5EF4-FFF2-40B4-BE49-F238E27FC236}">
                <a16:creationId xmlns:a16="http://schemas.microsoft.com/office/drawing/2014/main" id="{B925C6E6-AF8B-D39A-44F3-082BEED2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85" r="-116" b="11271"/>
          <a:stretch/>
        </p:blipFill>
        <p:spPr>
          <a:xfrm>
            <a:off x="417" y="-14377"/>
            <a:ext cx="12219726" cy="6899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1E1E98-2FF3-096F-7A65-847F01A86152}"/>
              </a:ext>
            </a:extLst>
          </p:cNvPr>
          <p:cNvSpPr/>
          <p:nvPr/>
        </p:nvSpPr>
        <p:spPr>
          <a:xfrm>
            <a:off x="345057" y="258792"/>
            <a:ext cx="11501886" cy="6340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D0A5C50A-A059-90B2-B47F-04552F1F39B4}"/>
              </a:ext>
            </a:extLst>
          </p:cNvPr>
          <p:cNvSpPr>
            <a:spLocks noGrp="1"/>
          </p:cNvSpPr>
          <p:nvPr/>
        </p:nvSpPr>
        <p:spPr>
          <a:xfrm>
            <a:off x="705960" y="776377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spc="-1" dirty="0">
                <a:solidFill>
                  <a:srgbClr val="000000"/>
                </a:solidFill>
                <a:latin typeface="Segoe UI"/>
              </a:rPr>
              <a:t>Differential Gene Expression</a:t>
            </a:r>
            <a:endParaRPr lang="en-GB" sz="6000" b="1" strike="noStrike" spc="-1" dirty="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A3C05171-06D7-335B-6014-0ECB3BF8440A}"/>
              </a:ext>
            </a:extLst>
          </p:cNvPr>
          <p:cNvSpPr>
            <a:spLocks noGrp="1"/>
          </p:cNvSpPr>
          <p:nvPr/>
        </p:nvSpPr>
        <p:spPr>
          <a:xfrm>
            <a:off x="914400" y="3015360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Segoe UI"/>
                <a:ea typeface="Noto Sans CJK SC Regular"/>
              </a:rPr>
              <a:t>NST Part II BBS Bioinformatics</a:t>
            </a:r>
            <a:endParaRPr lang="en-GB" sz="2400" b="0" strike="noStrike" spc="-1">
              <a:latin typeface="Segoe U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Segoe UI"/>
                <a:ea typeface="Noto Sans CJK SC Regular"/>
              </a:rPr>
              <a:t>Feb </a:t>
            </a:r>
            <a:r>
              <a:rPr lang="en-GB" sz="2400" spc="-1" dirty="0">
                <a:solidFill>
                  <a:srgbClr val="000000"/>
                </a:solidFill>
                <a:latin typeface="Segoe UI"/>
                <a:ea typeface="Noto Sans CJK SC Regular"/>
              </a:rPr>
              <a:t>27 2025</a:t>
            </a:r>
            <a:endParaRPr lang="en-GB" sz="2400" b="0" strike="noStrike" spc="-1">
              <a:latin typeface="Segoe U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Segoe UI"/>
                <a:ea typeface="Noto Sans CJK SC Regular"/>
              </a:rPr>
              <a:t>Dr Katy Brown</a:t>
            </a:r>
            <a:endParaRPr lang="en-GB" sz="2400" b="0" strike="noStrike" spc="-1">
              <a:latin typeface="Segoe U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Segoe UI"/>
                <a:ea typeface="Noto Sans CJK SC Regular"/>
              </a:rPr>
              <a:t>Firth Lab, Virology Division, Department of Pathology</a:t>
            </a:r>
            <a:endParaRPr lang="en-GB" sz="2400" b="0" strike="noStrike" spc="-1">
              <a:latin typeface="Segoe U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Segoe UI"/>
                <a:ea typeface="Noto Sans CJK SC Regular"/>
              </a:rPr>
              <a:t>kab84@cam.ac.uk</a:t>
            </a:r>
            <a:endParaRPr lang="en-GB" sz="2400" b="0" strike="noStrike" spc="-1">
              <a:latin typeface="Segoe U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CF74A-3A28-72D5-3788-9EA33601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A896D-A1FF-7D82-D25D-72E6D7C66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4672346C-11DF-28A3-E099-DF8BB949E336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Microarrays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269EE59D-3802-775B-0BFA-C3A12230664E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DC339-954B-543D-DE02-459D579330BF}"/>
              </a:ext>
            </a:extLst>
          </p:cNvPr>
          <p:cNvSpPr txBox="1"/>
          <p:nvPr/>
        </p:nvSpPr>
        <p:spPr>
          <a:xfrm>
            <a:off x="94990" y="1082110"/>
            <a:ext cx="590161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Used to measure the expression of a large number of genes simultaneously.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dirty="0" err="1">
                <a:latin typeface="Segoe UI"/>
                <a:cs typeface="Segoe UI"/>
              </a:rPr>
              <a:t>seq</a:t>
            </a:r>
            <a:r>
              <a:rPr lang="en-GB" sz="2800" dirty="0">
                <a:latin typeface="Segoe UI"/>
                <a:cs typeface="Segoe UI"/>
              </a:rPr>
              <a:t> is now more commonly used.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Look at specific target genes.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Can only be used with organisms with well-annotated genomes.</a:t>
            </a:r>
          </a:p>
        </p:txBody>
      </p:sp>
      <p:pic>
        <p:nvPicPr>
          <p:cNvPr id="10" name="Picture 9" descr="A group of colorful dots&#10;&#10;AI-generated content may be incorrect.">
            <a:extLst>
              <a:ext uri="{FF2B5EF4-FFF2-40B4-BE49-F238E27FC236}">
                <a16:creationId xmlns:a16="http://schemas.microsoft.com/office/drawing/2014/main" id="{9E84783E-D5FF-8930-8B8C-DB579FCC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496" y="868680"/>
            <a:ext cx="5116329" cy="51206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A5390-D4AD-CDD7-2E53-08643D5E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7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3AD2D-5130-5D80-78FE-64CDB38A2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83F4DFCD-CEDA-486F-DA11-EA07D2676058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Microarrays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9E6C3EF-1C22-0E47-6EB8-1FE276408605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58C20-26CE-BC86-6408-1641981A963E}"/>
              </a:ext>
            </a:extLst>
          </p:cNvPr>
          <p:cNvSpPr txBox="1"/>
          <p:nvPr/>
        </p:nvSpPr>
        <p:spPr>
          <a:xfrm>
            <a:off x="220805" y="1100809"/>
            <a:ext cx="6232312" cy="45363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is extracted from a sample</a:t>
            </a:r>
            <a:endParaRPr lang="en-US">
              <a:latin typeface="Segoe UI"/>
              <a:cs typeface="Segoe U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is (usually) converted into cDNA, via reverse transcription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is fluorescently labelled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GB" sz="2800" dirty="0">
                <a:latin typeface="Segoe UI"/>
                <a:cs typeface="Segoe UI"/>
              </a:rPr>
              <a:t>Each of the conditions you compare is labelled with a different tag</a:t>
            </a:r>
          </a:p>
        </p:txBody>
      </p:sp>
      <p:pic>
        <p:nvPicPr>
          <p:cNvPr id="8" name="Picture 7" descr="An editable high resolution scientific image depicting cDNA Synthesis">
            <a:extLst>
              <a:ext uri="{FF2B5EF4-FFF2-40B4-BE49-F238E27FC236}">
                <a16:creationId xmlns:a16="http://schemas.microsoft.com/office/drawing/2014/main" id="{9DBC3742-6195-642B-4E8F-A421471D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80" y="202933"/>
            <a:ext cx="4886960" cy="5700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FBFDED-C769-7BD4-3F14-E9481EB94C79}"/>
              </a:ext>
            </a:extLst>
          </p:cNvPr>
          <p:cNvSpPr txBox="1"/>
          <p:nvPr/>
        </p:nvSpPr>
        <p:spPr>
          <a:xfrm>
            <a:off x="7315200" y="6040120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Segoe UI"/>
                <a:cs typeface="Segoe UI"/>
              </a:rPr>
              <a:t>https://app.biorender.com/biorender-templates/t-641db7a2dd8d302fe26bf9ea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32408E-4AEA-7F88-D684-B9D8A2EB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03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3B5FF-18CE-9EEA-2444-89A746061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D3532944-F92E-A8CC-A70A-B2560D9D7D8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Microarrays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F7E4C182-ED4D-6F21-9DB6-C2086DF9679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F37DD-68FD-4A93-CB78-801F79380E25}"/>
              </a:ext>
            </a:extLst>
          </p:cNvPr>
          <p:cNvSpPr txBox="1"/>
          <p:nvPr/>
        </p:nvSpPr>
        <p:spPr>
          <a:xfrm>
            <a:off x="95987" y="1022365"/>
            <a:ext cx="525795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Segoe UI"/>
                <a:cs typeface="Segoe UI"/>
              </a:rPr>
              <a:t>The microarray is a glass slide or silicon chip with thousands of DNA probes in a grid pattern.</a:t>
            </a:r>
            <a:endParaRPr lang="en-US" sz="2400"/>
          </a:p>
          <a:p>
            <a:endParaRPr lang="en-GB" sz="2400" dirty="0">
              <a:latin typeface="Segoe UI"/>
              <a:cs typeface="Segoe UI"/>
            </a:endParaRPr>
          </a:p>
          <a:p>
            <a:r>
              <a:rPr lang="en-GB" sz="2400" dirty="0">
                <a:latin typeface="Segoe UI"/>
                <a:cs typeface="Segoe UI"/>
              </a:rPr>
              <a:t>DNA probes are typically 20-70 nucleotides.</a:t>
            </a:r>
          </a:p>
          <a:p>
            <a:endParaRPr lang="en-GB" sz="2400" dirty="0">
              <a:latin typeface="Segoe UI"/>
              <a:cs typeface="Segoe UI"/>
            </a:endParaRPr>
          </a:p>
          <a:p>
            <a:r>
              <a:rPr lang="en-GB" sz="2400" dirty="0">
                <a:latin typeface="Segoe UI"/>
                <a:cs typeface="Segoe UI"/>
              </a:rPr>
              <a:t>Each probe is designed to match a specific gene or exon, with multiple representatives of each gene</a:t>
            </a:r>
            <a:endParaRPr lang="en-GB" sz="2400"/>
          </a:p>
          <a:p>
            <a:endParaRPr lang="en-GB" sz="2400" dirty="0">
              <a:latin typeface="Segoe UI"/>
              <a:cs typeface="Segoe UI"/>
            </a:endParaRPr>
          </a:p>
          <a:p>
            <a:r>
              <a:rPr lang="en-GB" sz="2400" dirty="0">
                <a:latin typeface="Segoe UI"/>
                <a:cs typeface="Segoe UI"/>
              </a:rPr>
              <a:t>Location of each gene on the array is known.</a:t>
            </a:r>
          </a:p>
        </p:txBody>
      </p:sp>
      <p:pic>
        <p:nvPicPr>
          <p:cNvPr id="3" name="Picture 2" descr=" Microarray Technology">
            <a:extLst>
              <a:ext uri="{FF2B5EF4-FFF2-40B4-BE49-F238E27FC236}">
                <a16:creationId xmlns:a16="http://schemas.microsoft.com/office/drawing/2014/main" id="{BF276E15-6F8C-8956-8050-7FF3893F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53" r="5674" b="118"/>
          <a:stretch/>
        </p:blipFill>
        <p:spPr>
          <a:xfrm>
            <a:off x="5730240" y="147241"/>
            <a:ext cx="6044161" cy="4282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D60D1-2602-6400-1E2A-9157F4599FBF}"/>
              </a:ext>
            </a:extLst>
          </p:cNvPr>
          <p:cNvSpPr txBox="1"/>
          <p:nvPr/>
        </p:nvSpPr>
        <p:spPr>
          <a:xfrm>
            <a:off x="5730240" y="4429760"/>
            <a:ext cx="73253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Segoe UI"/>
                <a:cs typeface="Segoe UI"/>
              </a:rPr>
              <a:t>https://www.genome.gov/sites/default/files/media/images/2022-05/Microarray-technology.jpg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A5C2A-6322-F53D-A99B-09765D2D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77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5386-05B1-C572-4975-645C56311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B9313D6F-C44D-35B1-1158-79DDB35A5AB0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Microarrays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6717856C-B37A-E2A3-2366-C79CFE15D6D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2" name="Picture 1" descr="A diagram of a test&#10;&#10;AI-generated content may be incorrect.">
            <a:extLst>
              <a:ext uri="{FF2B5EF4-FFF2-40B4-BE49-F238E27FC236}">
                <a16:creationId xmlns:a16="http://schemas.microsoft.com/office/drawing/2014/main" id="{F4C66DB0-8520-6CEE-219D-99D8B76D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920" y="990600"/>
            <a:ext cx="7566320" cy="5440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4CF47-FB59-7BEF-F174-30D377F4C048}"/>
              </a:ext>
            </a:extLst>
          </p:cNvPr>
          <p:cNvSpPr txBox="1"/>
          <p:nvPr/>
        </p:nvSpPr>
        <p:spPr>
          <a:xfrm>
            <a:off x="2697480" y="6431280"/>
            <a:ext cx="7569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https://www.ebi.ac.uk/training/online/courses/functional-genomics-ii-common-technologies-and-data-analysis-methods/microarrays/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DCAE9-F4A3-C92E-17FA-262365DE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24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BDB30-4AF0-597D-BE26-8CCF9BDAE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6D4E5E78-6526-6889-D432-97B91279240A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Microarrays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3DC53451-0647-CE72-AB6B-CC284AC8880D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6A623-9AF4-DA7E-524E-7F598F0B85E8}"/>
              </a:ext>
            </a:extLst>
          </p:cNvPr>
          <p:cNvSpPr txBox="1"/>
          <p:nvPr/>
        </p:nvSpPr>
        <p:spPr>
          <a:xfrm>
            <a:off x="5424907" y="849645"/>
            <a:ext cx="652795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Samples are placed in a fluorescent laser scanner.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Specific wavelengths of light are excited and measured.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The results are output as an image, where each spot corresponds to a probe and brightness correlates with gene expression.</a:t>
            </a:r>
          </a:p>
        </p:txBody>
      </p:sp>
      <p:pic>
        <p:nvPicPr>
          <p:cNvPr id="3" name="Picture 2" descr="Results of a cDNA microarray, reflecting the gene expression differences between two different tissues.">
            <a:extLst>
              <a:ext uri="{FF2B5EF4-FFF2-40B4-BE49-F238E27FC236}">
                <a16:creationId xmlns:a16="http://schemas.microsoft.com/office/drawing/2014/main" id="{E7B5E874-4128-93FA-2804-94EB5E17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" y="1131570"/>
            <a:ext cx="4897120" cy="2755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2DA0E6-9D1C-904C-5C0A-FC509E324172}"/>
              </a:ext>
            </a:extLst>
          </p:cNvPr>
          <p:cNvSpPr txBox="1"/>
          <p:nvPr/>
        </p:nvSpPr>
        <p:spPr>
          <a:xfrm>
            <a:off x="0" y="5516880"/>
            <a:ext cx="1205992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</a:rPr>
              <a:t>Various software can be used to convert this image into a numerical matrix</a:t>
            </a:r>
            <a:r>
              <a:rPr lang="en-US" sz="2800" dirty="0">
                <a:latin typeface="Segoe UI"/>
              </a:rPr>
              <a:t>​.</a:t>
            </a:r>
            <a:endParaRPr lang="en-US" sz="2800" dirty="0">
              <a:latin typeface="Segoe UI"/>
              <a:cs typeface="Segoe UI"/>
            </a:endParaRPr>
          </a:p>
          <a:p>
            <a:endParaRPr lang="en-GB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9C61F-5881-9A6B-FBCE-F286936B66C7}"/>
              </a:ext>
            </a:extLst>
          </p:cNvPr>
          <p:cNvSpPr txBox="1"/>
          <p:nvPr/>
        </p:nvSpPr>
        <p:spPr>
          <a:xfrm>
            <a:off x="238760" y="3977640"/>
            <a:ext cx="486664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https://assets.technologynetworks.com/production/dynamic/images/content/368539/innovations-and-versatility-in-modern-microarray-technology-368539-960x540.jpg?cb=12075259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4A3D7-B228-A265-BBBC-66658A09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43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03813-0330-4ABA-1026-8BEAADE83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B8CBB34D-9088-5437-3454-DD480F728C4A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RNA-</a:t>
            </a:r>
            <a:r>
              <a:rPr lang="en-GB" sz="5400" b="1" spc="-1" dirty="0" err="1">
                <a:solidFill>
                  <a:srgbClr val="000000"/>
                </a:solidFill>
                <a:latin typeface="Segoe UI"/>
              </a:rPr>
              <a:t>Seq</a:t>
            </a:r>
            <a:endParaRPr lang="en-US" dirty="0" err="1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77231CE-B384-29AC-D93D-345ECFF607B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51BED-9161-613D-0C5B-61951A06EA90}"/>
              </a:ext>
            </a:extLst>
          </p:cNvPr>
          <p:cNvSpPr txBox="1"/>
          <p:nvPr/>
        </p:nvSpPr>
        <p:spPr>
          <a:xfrm>
            <a:off x="95987" y="1073165"/>
            <a:ext cx="694192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Application of NGS techniques to cDNA molecules.</a:t>
            </a:r>
            <a:endParaRPr lang="en-US" dirty="0">
              <a:latin typeface="Aptos" panose="020B0004020202020204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Reveals the presence and quantity of RNA molecules in a sample.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</p:txBody>
      </p:sp>
      <p:pic>
        <p:nvPicPr>
          <p:cNvPr id="4" name="Picture 3" descr="gapdh_sashimi1_igv2 3">
            <a:extLst>
              <a:ext uri="{FF2B5EF4-FFF2-40B4-BE49-F238E27FC236}">
                <a16:creationId xmlns:a16="http://schemas.microsoft.com/office/drawing/2014/main" id="{B3B71961-FEDC-465B-01BB-380138CD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32" t="6080" r="213" b="12161"/>
          <a:stretch/>
        </p:blipFill>
        <p:spPr>
          <a:xfrm>
            <a:off x="7557357" y="1072448"/>
            <a:ext cx="4426446" cy="35208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D19E3-A800-1134-082D-CB5977A4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00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F95CE-605F-FCA0-1F9A-DD307851B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69032D63-AE0E-3FA1-D3E6-65F6578D5B19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Lecture Plan</a:t>
            </a:r>
            <a:endParaRPr lang="en-US" sz="540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9CEF622D-5A6B-B47F-82C8-ED11C23EC0E6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BC888-42DA-4AF2-5A3A-6C534172C746}"/>
              </a:ext>
            </a:extLst>
          </p:cNvPr>
          <p:cNvSpPr txBox="1"/>
          <p:nvPr/>
        </p:nvSpPr>
        <p:spPr>
          <a:xfrm>
            <a:off x="304799" y="1086678"/>
            <a:ext cx="7877533" cy="6417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Principles 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Techniques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Microarrays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>
              <a:latin typeface="Segoe UI"/>
              <a:cs typeface="Segoe UI"/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b="1" dirty="0">
                <a:solidFill>
                  <a:srgbClr val="6077CC"/>
                </a:solidFill>
                <a:latin typeface="Segoe UI"/>
                <a:cs typeface="Segoe UI"/>
              </a:rPr>
              <a:t>RNA-</a:t>
            </a:r>
            <a:r>
              <a:rPr lang="en-GB" sz="2800" b="1" dirty="0" err="1">
                <a:solidFill>
                  <a:srgbClr val="6077CC"/>
                </a:solidFill>
                <a:latin typeface="Segoe UI"/>
                <a:cs typeface="Segoe UI"/>
              </a:rPr>
              <a:t>Seq</a:t>
            </a:r>
            <a:r>
              <a:rPr lang="en-GB" sz="2800" b="1" dirty="0">
                <a:solidFill>
                  <a:srgbClr val="6077CC"/>
                </a:solidFill>
                <a:latin typeface="Segoe UI"/>
                <a:cs typeface="Segoe UI"/>
              </a:rPr>
              <a:t> library preparation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selection/Depletion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Read Mapping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BE14C-9BD9-FFA2-75C0-A297FFBDCCBE}"/>
              </a:ext>
            </a:extLst>
          </p:cNvPr>
          <p:cNvSpPr txBox="1"/>
          <p:nvPr/>
        </p:nvSpPr>
        <p:spPr>
          <a:xfrm>
            <a:off x="6207760" y="1087120"/>
            <a:ext cx="5415280" cy="4457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Counting Reads</a:t>
            </a:r>
            <a:r>
              <a:rPr lang="en-US" sz="2800" dirty="0">
                <a:latin typeface="Segoe UI"/>
                <a:cs typeface="Arial"/>
              </a:rPr>
              <a:t>​</a:t>
            </a:r>
            <a:endParaRPr lang="en-US" dirty="0"/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Pre-visualisation transformations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Visualisation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Heatmaps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Principal Components Analysis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>
              <a:spcBef>
                <a:spcPts val="1000"/>
              </a:spcBef>
            </a:pPr>
            <a:endParaRPr lang="en-GB" sz="2800" dirty="0">
              <a:latin typeface="Segoe UI"/>
              <a:cs typeface="Arial"/>
            </a:endParaRPr>
          </a:p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CF309-B2BE-8BF5-A91A-D641F4E9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622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BECFB-FE64-B374-676F-ADA2835A6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9A5208A9-0576-A546-75E5-06BAC3A7C5E6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RNA-</a:t>
            </a:r>
            <a:r>
              <a:rPr lang="en-GB" sz="5400" b="1" spc="-1" dirty="0" err="1">
                <a:solidFill>
                  <a:srgbClr val="000000"/>
                </a:solidFill>
                <a:latin typeface="Segoe UI"/>
              </a:rPr>
              <a:t>Seq</a:t>
            </a:r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 Library Preparation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BA3AF96-FBE1-6941-F5F8-8851CABE3C0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4584-A96A-29FE-2127-15023A4D8A1F}"/>
              </a:ext>
            </a:extLst>
          </p:cNvPr>
          <p:cNvSpPr txBox="1"/>
          <p:nvPr/>
        </p:nvSpPr>
        <p:spPr>
          <a:xfrm>
            <a:off x="95987" y="1147963"/>
            <a:ext cx="1153424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GB" sz="2800" dirty="0">
                <a:latin typeface="Segoe UI"/>
                <a:cs typeface="Segoe UI"/>
              </a:rPr>
              <a:t>Extract RNA from the sample</a:t>
            </a:r>
            <a:r>
              <a:rPr lang="en-US" sz="2800" dirty="0">
                <a:latin typeface="Segoe UI"/>
                <a:cs typeface="Segoe UI"/>
              </a:rPr>
              <a:t> 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 / depletion</a:t>
            </a:r>
            <a:endParaRPr lang="en-US" sz="2800" dirty="0">
              <a:latin typeface="Segoe UI"/>
              <a:cs typeface="Segoe UI"/>
            </a:endParaRP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  <a:endParaRPr lang="en-US" sz="2800" dirty="0">
              <a:latin typeface="Segoe UI"/>
              <a:cs typeface="Segoe UI"/>
            </a:endParaRP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  <a:endParaRPr lang="en-GB" dirty="0"/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DE7F8-5668-B0F3-B503-026F1EAE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1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1B56-22D6-07F6-C2E2-28230875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CDC99DDB-6E71-F65F-AC9C-F91C909F1528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RNA-</a:t>
            </a:r>
            <a:r>
              <a:rPr lang="en-GB" sz="5400" b="1" spc="-1" dirty="0" err="1">
                <a:solidFill>
                  <a:srgbClr val="000000"/>
                </a:solidFill>
                <a:latin typeface="Segoe UI"/>
              </a:rPr>
              <a:t>Seq</a:t>
            </a:r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 Library Preparation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417D1E4F-075C-F829-8475-BECFC35D192C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81FDC-4621-8731-6CA0-2D25C79AA4A5}"/>
              </a:ext>
            </a:extLst>
          </p:cNvPr>
          <p:cNvSpPr txBox="1"/>
          <p:nvPr/>
        </p:nvSpPr>
        <p:spPr>
          <a:xfrm>
            <a:off x="95987" y="1147963"/>
            <a:ext cx="1153424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Extract RNA from the sample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 / depletion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If you sequence all of the RNA in a sample, a large proportion will be ribosomal RNA</a:t>
            </a:r>
          </a:p>
          <a:p>
            <a:endParaRPr lang="en-GB" sz="2800" dirty="0">
              <a:latin typeface="Segoe UI"/>
              <a:cs typeface="Segoe UI"/>
            </a:endParaRPr>
          </a:p>
        </p:txBody>
      </p:sp>
      <p:pic>
        <p:nvPicPr>
          <p:cNvPr id="7" name="Picture 6" descr="A red circle with yellow and green circles&#10;&#10;AI-generated content may be incorrect.">
            <a:extLst>
              <a:ext uri="{FF2B5EF4-FFF2-40B4-BE49-F238E27FC236}">
                <a16:creationId xmlns:a16="http://schemas.microsoft.com/office/drawing/2014/main" id="{A004AAFC-AC6A-62AF-FCB4-D81D86B4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6" r="93" b="9313"/>
          <a:stretch/>
        </p:blipFill>
        <p:spPr>
          <a:xfrm>
            <a:off x="96154" y="3429781"/>
            <a:ext cx="6464673" cy="32283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C49244-3D01-EF43-7668-76A97375DA4C}"/>
              </a:ext>
            </a:extLst>
          </p:cNvPr>
          <p:cNvSpPr txBox="1"/>
          <p:nvPr/>
        </p:nvSpPr>
        <p:spPr>
          <a:xfrm>
            <a:off x="6855815" y="3429287"/>
            <a:ext cx="520450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Proportion of RNA in a mammalian cell by mass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1100" dirty="0">
                <a:ea typeface="+mn-lt"/>
                <a:cs typeface="+mn-lt"/>
              </a:rPr>
              <a:t>Palazzo, A. F., &amp; Lee, E. S. (2015). Non-coding RNA: what is functional and what is junk?. </a:t>
            </a:r>
            <a:r>
              <a:rPr lang="en-GB" sz="1100" i="1" dirty="0">
                <a:ea typeface="+mn-lt"/>
                <a:cs typeface="+mn-lt"/>
              </a:rPr>
              <a:t>Frontiers in genetics</a:t>
            </a:r>
            <a:r>
              <a:rPr lang="en-GB" sz="1100" dirty="0">
                <a:ea typeface="+mn-lt"/>
                <a:cs typeface="+mn-lt"/>
              </a:rPr>
              <a:t>, </a:t>
            </a:r>
            <a:r>
              <a:rPr lang="en-GB" sz="1100" i="1" dirty="0">
                <a:ea typeface="+mn-lt"/>
                <a:cs typeface="+mn-lt"/>
              </a:rPr>
              <a:t>6</a:t>
            </a:r>
            <a:r>
              <a:rPr lang="en-GB" sz="1100" dirty="0">
                <a:ea typeface="+mn-lt"/>
                <a:cs typeface="+mn-lt"/>
              </a:rPr>
              <a:t>, 2. </a:t>
            </a:r>
          </a:p>
          <a:p>
            <a:r>
              <a:rPr lang="en-GB" sz="1100" dirty="0">
                <a:ea typeface="+mn-lt"/>
                <a:cs typeface="+mn-lt"/>
              </a:rPr>
              <a:t>doi.org/10.3389/fgene.2015.00002</a:t>
            </a:r>
            <a:endParaRPr lang="en-GB" sz="1200" dirty="0"/>
          </a:p>
          <a:p>
            <a:endParaRPr lang="en-GB" dirty="0">
              <a:latin typeface="Segoe UI"/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D53C9-4B74-2E39-F32F-D874BB3E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27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970D3-92D8-1C54-392C-F967045A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45B79415-FFDD-0076-DD2A-1DC45A49DFFC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RNA-</a:t>
            </a:r>
            <a:r>
              <a:rPr lang="en-GB" sz="5400" b="1" spc="-1" dirty="0" err="1">
                <a:solidFill>
                  <a:srgbClr val="000000"/>
                </a:solidFill>
                <a:latin typeface="Segoe UI"/>
              </a:rPr>
              <a:t>Seq</a:t>
            </a:r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 Library Preparation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AD257048-A110-53CB-0FD7-556E667FA15B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DB554-0EA8-6567-B9FC-A15CE240F5BF}"/>
              </a:ext>
            </a:extLst>
          </p:cNvPr>
          <p:cNvSpPr txBox="1"/>
          <p:nvPr/>
        </p:nvSpPr>
        <p:spPr>
          <a:xfrm>
            <a:off x="184887" y="1059063"/>
            <a:ext cx="11204044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rRNA (structural RNA which is the </a:t>
            </a:r>
            <a:r>
              <a:rPr lang="en-GB" sz="2800" err="1">
                <a:latin typeface="Segoe UI"/>
                <a:cs typeface="Segoe UI"/>
              </a:rPr>
              <a:t>the</a:t>
            </a:r>
            <a:r>
              <a:rPr lang="en-GB" sz="2800" dirty="0">
                <a:latin typeface="Segoe UI"/>
                <a:cs typeface="Segoe UI"/>
              </a:rPr>
              <a:t> primary component of ribosomes) is usually not our main interest when performing RNA 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 err="1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Most commonly want to identify aspects of protein coding genes:</a:t>
            </a:r>
          </a:p>
          <a:p>
            <a:pPr marL="457200" indent="-457200">
              <a:buFont typeface="Arial"/>
              <a:buChar char="•"/>
            </a:pPr>
            <a:r>
              <a:rPr lang="en-GB" sz="2800" b="1" dirty="0">
                <a:latin typeface="Segoe UI"/>
                <a:cs typeface="Segoe UI"/>
              </a:rPr>
              <a:t>mRNA mapping reads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May also be interested in non-coding RNAs.</a:t>
            </a:r>
          </a:p>
          <a:p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9DAA3-DEE4-F487-1D8E-C15C8D2F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05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F75E5-2674-D41A-9F22-B5D7F690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C220DF86-7807-51B0-1038-97C70EB33EBE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Lecture Plan</a:t>
            </a:r>
            <a:endParaRPr lang="en-US" sz="540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69CF303B-0028-0279-FB1B-06DB5426C355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CC055-6958-0CC3-11CC-6ED655707239}"/>
              </a:ext>
            </a:extLst>
          </p:cNvPr>
          <p:cNvSpPr txBox="1"/>
          <p:nvPr/>
        </p:nvSpPr>
        <p:spPr>
          <a:xfrm>
            <a:off x="304799" y="1086678"/>
            <a:ext cx="7877533" cy="6417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Principles 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Techniques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Microarrays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>
              <a:latin typeface="Segoe UI"/>
              <a:cs typeface="Segoe UI"/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r>
              <a:rPr lang="en-GB" sz="2800" dirty="0">
                <a:latin typeface="Segoe UI"/>
                <a:cs typeface="Segoe UI"/>
              </a:rPr>
              <a:t> library preparation: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selection/Depletion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Read Mapping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E8B3F-8129-BB3E-9EA3-AF27D6511F9C}"/>
              </a:ext>
            </a:extLst>
          </p:cNvPr>
          <p:cNvSpPr txBox="1"/>
          <p:nvPr/>
        </p:nvSpPr>
        <p:spPr>
          <a:xfrm>
            <a:off x="6207760" y="1087120"/>
            <a:ext cx="5415280" cy="4457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Counting Reads</a:t>
            </a:r>
            <a:r>
              <a:rPr lang="en-US" sz="2800" dirty="0">
                <a:latin typeface="Segoe UI"/>
                <a:cs typeface="Arial"/>
              </a:rPr>
              <a:t>​</a:t>
            </a:r>
            <a:endParaRPr lang="en-US" dirty="0"/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Pre-visualisation transformations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Visualisation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Heatmaps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Principal Components Analysis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>
              <a:spcBef>
                <a:spcPts val="1000"/>
              </a:spcBef>
            </a:pPr>
            <a:endParaRPr lang="en-GB" sz="2800" dirty="0">
              <a:latin typeface="Segoe UI"/>
              <a:cs typeface="Arial"/>
            </a:endParaRPr>
          </a:p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C83B3-52F6-15DB-1E50-5D844DD7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420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F0784-EFD9-03B9-894F-FCAF57086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9F0F8BE2-B196-4B28-7E63-B0DB8A9C5741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RNA Selection / Depletion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479A49B8-5305-92B2-483D-010DF72DDF56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E3F81-6522-0CF9-0ED6-6EEC4EE389E7}"/>
              </a:ext>
            </a:extLst>
          </p:cNvPr>
          <p:cNvSpPr txBox="1"/>
          <p:nvPr/>
        </p:nvSpPr>
        <p:spPr>
          <a:xfrm>
            <a:off x="184887" y="1059063"/>
            <a:ext cx="1120404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Common to increase in proportion of mRNA in one of two ways: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PolyA selection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Ribosome depletion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PolyA selection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Selects for polyadenylated transcripts – usually mRNAs</a:t>
            </a:r>
          </a:p>
          <a:p>
            <a:pPr lvl="1"/>
            <a:endParaRPr lang="en-GB" sz="2800" dirty="0">
              <a:latin typeface="Segoe UI"/>
              <a:cs typeface="Segoe UI"/>
            </a:endParaRPr>
          </a:p>
        </p:txBody>
      </p:sp>
      <p:pic>
        <p:nvPicPr>
          <p:cNvPr id="2" name="Picture 1" descr="undefined">
            <a:extLst>
              <a:ext uri="{FF2B5EF4-FFF2-40B4-BE49-F238E27FC236}">
                <a16:creationId xmlns:a16="http://schemas.microsoft.com/office/drawing/2014/main" id="{789BA3B1-56F8-B3FF-F13E-D2F314A4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8" y="4989512"/>
            <a:ext cx="10969625" cy="12668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F452D-E8F3-9C16-E632-3BFE16FF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42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6D56F-136C-8FE4-C38A-5393E484D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D80CD54B-4637-CA87-1106-4BEF5CAE6388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PolyA Selection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932CC301-0AD2-02D3-EAE0-2E734D43910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64C96-1E4F-3880-17ED-33B44B921371}"/>
              </a:ext>
            </a:extLst>
          </p:cNvPr>
          <p:cNvSpPr txBox="1"/>
          <p:nvPr/>
        </p:nvSpPr>
        <p:spPr>
          <a:xfrm>
            <a:off x="184887" y="1059063"/>
            <a:ext cx="11204044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2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PolyA tail - string of A nucleotides at the 3' end of the transcript.</a:t>
            </a:r>
            <a:endParaRPr lang="en-US"/>
          </a:p>
          <a:p>
            <a:pPr marL="457200" indent="-457200">
              <a:spcBef>
                <a:spcPts val="12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PolyA selection protocols use oligo </a:t>
            </a:r>
            <a:r>
              <a:rPr lang="en-GB" sz="2800" dirty="0" err="1">
                <a:latin typeface="Segoe UI"/>
                <a:cs typeface="Segoe UI"/>
              </a:rPr>
              <a:t>dTs</a:t>
            </a:r>
            <a:r>
              <a:rPr lang="en-GB" sz="2800" dirty="0">
                <a:latin typeface="Segoe UI"/>
                <a:cs typeface="Segoe UI"/>
              </a:rPr>
              <a:t> – strings of T nucleotides – to hybridise to these.</a:t>
            </a:r>
          </a:p>
          <a:p>
            <a:pPr marL="457200" indent="-457200">
              <a:spcBef>
                <a:spcPts val="12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Hybridised RNAs are isolated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</p:txBody>
      </p:sp>
      <p:pic>
        <p:nvPicPr>
          <p:cNvPr id="9" name="Picture 8" descr="A diagram of a dna sequence&#10;&#10;AI-generated content may be incorrect.">
            <a:extLst>
              <a:ext uri="{FF2B5EF4-FFF2-40B4-BE49-F238E27FC236}">
                <a16:creationId xmlns:a16="http://schemas.microsoft.com/office/drawing/2014/main" id="{EF7D5781-32A8-CD48-ECEC-D8C92A3B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8" b="192"/>
          <a:stretch/>
        </p:blipFill>
        <p:spPr>
          <a:xfrm>
            <a:off x="2139950" y="3428285"/>
            <a:ext cx="8128000" cy="3240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8C040B-776E-6D37-5B2F-11034AFB79AA}"/>
              </a:ext>
            </a:extLst>
          </p:cNvPr>
          <p:cNvSpPr txBox="1"/>
          <p:nvPr/>
        </p:nvSpPr>
        <p:spPr>
          <a:xfrm>
            <a:off x="8140700" y="5880100"/>
            <a:ext cx="274320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https://www.yeasenbio.com/blogs/ngs/various-types-of-magnetic-beads-in-ngs-dna-rna-mrna-magnetic-beads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33A70-C943-91BD-1175-8886E679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78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E754A-BC75-2A36-8E0B-A9D3BAB2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07EAC58B-E6F6-D7CA-1F1E-7AF832B36BEC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Ribosome Depletion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AD5328FD-9A08-E394-EDA9-10E6B987C94B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5DBA38-F0A3-A611-6793-BDB6D4A6D658}"/>
              </a:ext>
            </a:extLst>
          </p:cNvPr>
          <p:cNvSpPr txBox="1"/>
          <p:nvPr/>
        </p:nvSpPr>
        <p:spPr>
          <a:xfrm>
            <a:off x="184887" y="1059063"/>
            <a:ext cx="11204044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2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Uses oligos designed to bind ribosomal RNA</a:t>
            </a:r>
          </a:p>
          <a:p>
            <a:pPr marL="457200" indent="-457200">
              <a:spcBef>
                <a:spcPts val="1200"/>
              </a:spcBef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</p:txBody>
      </p:sp>
      <p:pic>
        <p:nvPicPr>
          <p:cNvPr id="2" name="Picture 1" descr="A diagram of dna molecules&#10;&#10;AI-generated content may be incorrect.">
            <a:extLst>
              <a:ext uri="{FF2B5EF4-FFF2-40B4-BE49-F238E27FC236}">
                <a16:creationId xmlns:a16="http://schemas.microsoft.com/office/drawing/2014/main" id="{55176775-40A3-9DC8-6C22-AE818224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2040193"/>
            <a:ext cx="9664700" cy="3901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08011-A946-24A3-B8E2-1AF9D4478A83}"/>
              </a:ext>
            </a:extLst>
          </p:cNvPr>
          <p:cNvSpPr txBox="1"/>
          <p:nvPr/>
        </p:nvSpPr>
        <p:spPr>
          <a:xfrm>
            <a:off x="1435100" y="6121400"/>
            <a:ext cx="64008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https://support.illumina.com.cn/bulletins/2021/09/rrna-depletion-using-illumina-ribo-zero-plus-.html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2DF3BF-68F5-4C6E-2AB7-52FF00F7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353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3C3D3-5E59-6788-8047-64D17DF2B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2CFF5B2C-77F6-2DAB-C9A3-28F39AAA07B7}"/>
              </a:ext>
            </a:extLst>
          </p:cNvPr>
          <p:cNvSpPr>
            <a:spLocks noGrp="1"/>
          </p:cNvSpPr>
          <p:nvPr/>
        </p:nvSpPr>
        <p:spPr>
          <a:xfrm>
            <a:off x="101034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Comparison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0796957F-C551-7A6A-0282-96E5C53E1765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2" name="Picture 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C9B6D15B-74FA-1D59-5A3C-80ACAAB1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5" y="1238834"/>
            <a:ext cx="7334668" cy="48431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E389AD-FDAF-80C9-B423-D91704BA7FBD}"/>
              </a:ext>
            </a:extLst>
          </p:cNvPr>
          <p:cNvSpPr/>
          <p:nvPr/>
        </p:nvSpPr>
        <p:spPr>
          <a:xfrm>
            <a:off x="1028700" y="5092700"/>
            <a:ext cx="4248578" cy="888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F42CF-B693-7950-CCB0-8B619DADFC03}"/>
              </a:ext>
            </a:extLst>
          </p:cNvPr>
          <p:cNvSpPr txBox="1"/>
          <p:nvPr/>
        </p:nvSpPr>
        <p:spPr>
          <a:xfrm>
            <a:off x="1179697" y="5192195"/>
            <a:ext cx="127179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Segoe UI"/>
                <a:cs typeface="Segoe UI"/>
              </a:rPr>
              <a:t>PolyA blood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6CF41-EA22-8B7C-BACA-191B88450302}"/>
              </a:ext>
            </a:extLst>
          </p:cNvPr>
          <p:cNvSpPr txBox="1"/>
          <p:nvPr/>
        </p:nvSpPr>
        <p:spPr>
          <a:xfrm>
            <a:off x="3269353" y="5192195"/>
            <a:ext cx="127179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Segoe UI"/>
                <a:cs typeface="Segoe UI"/>
              </a:rPr>
              <a:t>PolyA colon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6B1F1-3B81-CE75-8659-7059F940D736}"/>
              </a:ext>
            </a:extLst>
          </p:cNvPr>
          <p:cNvSpPr txBox="1"/>
          <p:nvPr/>
        </p:nvSpPr>
        <p:spPr>
          <a:xfrm>
            <a:off x="2156739" y="5192195"/>
            <a:ext cx="93987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latin typeface="Segoe UI"/>
                <a:cs typeface="Segoe UI"/>
              </a:rPr>
              <a:t>RiboD</a:t>
            </a:r>
            <a:r>
              <a:rPr lang="en-GB" dirty="0">
                <a:latin typeface="Segoe UI"/>
                <a:cs typeface="Segoe UI"/>
              </a:rPr>
              <a:t> blood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D4243-7743-8823-9373-A573BD1F44E4}"/>
              </a:ext>
            </a:extLst>
          </p:cNvPr>
          <p:cNvSpPr txBox="1"/>
          <p:nvPr/>
        </p:nvSpPr>
        <p:spPr>
          <a:xfrm>
            <a:off x="4279120" y="5192195"/>
            <a:ext cx="127179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latin typeface="Segoe UI"/>
                <a:cs typeface="Segoe UI"/>
              </a:rPr>
              <a:t>RiboD</a:t>
            </a:r>
            <a:r>
              <a:rPr lang="en-GB" dirty="0">
                <a:latin typeface="Segoe UI"/>
                <a:cs typeface="Segoe UI"/>
              </a:rPr>
              <a:t> colon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AF9A67-D651-6322-A27C-2A13EE38E438}"/>
              </a:ext>
            </a:extLst>
          </p:cNvPr>
          <p:cNvCxnSpPr/>
          <p:nvPr/>
        </p:nvCxnSpPr>
        <p:spPr>
          <a:xfrm>
            <a:off x="2139599" y="4975749"/>
            <a:ext cx="3349" cy="96987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F01B37-8A41-72C2-93C5-038310BE2595}"/>
              </a:ext>
            </a:extLst>
          </p:cNvPr>
          <p:cNvCxnSpPr>
            <a:cxnSpLocks/>
          </p:cNvCxnSpPr>
          <p:nvPr/>
        </p:nvCxnSpPr>
        <p:spPr>
          <a:xfrm>
            <a:off x="3130666" y="4975749"/>
            <a:ext cx="3349" cy="96987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A2760B-22F8-8AEE-C19C-FBB63E554B11}"/>
              </a:ext>
            </a:extLst>
          </p:cNvPr>
          <p:cNvCxnSpPr>
            <a:cxnSpLocks/>
          </p:cNvCxnSpPr>
          <p:nvPr/>
        </p:nvCxnSpPr>
        <p:spPr>
          <a:xfrm>
            <a:off x="4219905" y="4975749"/>
            <a:ext cx="3349" cy="969873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A28C85-8C38-5E46-98A1-85D3BF6E335C}"/>
              </a:ext>
            </a:extLst>
          </p:cNvPr>
          <p:cNvSpPr txBox="1"/>
          <p:nvPr/>
        </p:nvSpPr>
        <p:spPr>
          <a:xfrm>
            <a:off x="7430899" y="119419"/>
            <a:ext cx="4696658" cy="66171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200"/>
              </a:spcBef>
            </a:pPr>
            <a:r>
              <a:rPr lang="en-GB" sz="2800" dirty="0">
                <a:latin typeface="Segoe UI"/>
                <a:cs typeface="Segoe UI"/>
              </a:rPr>
              <a:t>PolyA selection – more reads mapping to protein coding exons.</a:t>
            </a:r>
            <a:endParaRPr lang="en-US" dirty="0" err="1">
              <a:latin typeface="Aptos" panose="020B0004020202020204"/>
              <a:cs typeface="Segoe UI"/>
            </a:endParaRPr>
          </a:p>
          <a:p>
            <a:pPr>
              <a:spcBef>
                <a:spcPts val="1200"/>
              </a:spcBef>
            </a:pPr>
            <a:endParaRPr lang="en-GB" sz="2800" dirty="0">
              <a:latin typeface="Segoe UI"/>
              <a:cs typeface="Segoe UI"/>
            </a:endParaRPr>
          </a:p>
          <a:p>
            <a:pPr>
              <a:spcBef>
                <a:spcPts val="1200"/>
              </a:spcBef>
            </a:pPr>
            <a:r>
              <a:rPr lang="en-GB" sz="2800" dirty="0">
                <a:latin typeface="Segoe UI"/>
                <a:cs typeface="Segoe UI"/>
              </a:rPr>
              <a:t>Ribosome depletion – more intronic and intergenic reads.</a:t>
            </a:r>
          </a:p>
          <a:p>
            <a:pPr>
              <a:spcBef>
                <a:spcPts val="1200"/>
              </a:spcBef>
            </a:pPr>
            <a:endParaRPr lang="en-GB" sz="2800" dirty="0">
              <a:latin typeface="Segoe UI"/>
              <a:cs typeface="Segoe UI"/>
            </a:endParaRPr>
          </a:p>
          <a:p>
            <a:pPr>
              <a:spcBef>
                <a:spcPts val="1200"/>
              </a:spcBef>
            </a:pPr>
            <a:r>
              <a:rPr lang="en-GB" sz="2800" dirty="0">
                <a:latin typeface="Segoe UI"/>
                <a:cs typeface="Segoe UI"/>
              </a:rPr>
              <a:t>Ribosome depletion is species specific.</a:t>
            </a:r>
          </a:p>
          <a:p>
            <a:pPr>
              <a:spcBef>
                <a:spcPts val="1200"/>
              </a:spcBef>
            </a:pPr>
            <a:endParaRPr lang="en-GB" sz="2800" dirty="0">
              <a:latin typeface="Segoe UI"/>
              <a:cs typeface="Segoe UI"/>
            </a:endParaRPr>
          </a:p>
          <a:p>
            <a:pPr>
              <a:spcBef>
                <a:spcPts val="1200"/>
              </a:spcBef>
            </a:pPr>
            <a:r>
              <a:rPr lang="en-GB" sz="2800" dirty="0">
                <a:latin typeface="Segoe UI"/>
                <a:cs typeface="Segoe UI"/>
              </a:rPr>
              <a:t>Best option depends on the use case.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B8944D-4173-B8E6-6D91-8E0C376C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23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779D7-545F-CED3-15DE-77B39CB95CBA}"/>
              </a:ext>
            </a:extLst>
          </p:cNvPr>
          <p:cNvSpPr txBox="1"/>
          <p:nvPr/>
        </p:nvSpPr>
        <p:spPr>
          <a:xfrm>
            <a:off x="171099" y="608010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https://www.nature.com/articles/s41598-018-23226-4</a:t>
            </a:r>
          </a:p>
        </p:txBody>
      </p:sp>
    </p:spTree>
    <p:extLst>
      <p:ext uri="{BB962C8B-B14F-4D97-AF65-F5344CB8AC3E}">
        <p14:creationId xmlns:p14="http://schemas.microsoft.com/office/powerpoint/2010/main" val="185312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D4C9A-AC1A-33DE-0AD7-5E28413CE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A041358E-CBA1-096A-56A9-4251673A38DC}"/>
              </a:ext>
            </a:extLst>
          </p:cNvPr>
          <p:cNvSpPr>
            <a:spLocks noGrp="1"/>
          </p:cNvSpPr>
          <p:nvPr/>
        </p:nvSpPr>
        <p:spPr>
          <a:xfrm>
            <a:off x="101034" y="-254528"/>
            <a:ext cx="12381562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Fragmentation</a:t>
            </a:r>
            <a:endParaRPr lang="en-GB" sz="5400" b="1" spc="-1" dirty="0">
              <a:latin typeface="Segoe UI"/>
              <a:cs typeface="Sego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ECBB9D4D-A39D-7A44-750F-42597660AB6F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44084-0004-2FEF-4EA1-E7662A8A03EA}"/>
              </a:ext>
            </a:extLst>
          </p:cNvPr>
          <p:cNvSpPr txBox="1"/>
          <p:nvPr/>
        </p:nvSpPr>
        <p:spPr>
          <a:xfrm>
            <a:off x="100977" y="1241639"/>
            <a:ext cx="1205549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Extract RNA from the sample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​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RNA selection / depletion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Fragmentation</a:t>
            </a:r>
          </a:p>
          <a:p>
            <a:pPr marL="457200" indent="-457200">
              <a:buFont typeface="Arial,Sans-Serif"/>
              <a:buChar char="•"/>
            </a:pPr>
            <a:endParaRPr lang="en-GB" sz="2800" dirty="0">
              <a:latin typeface="Segoe UI"/>
              <a:cs typeface="Arial"/>
            </a:endParaRPr>
          </a:p>
          <a:p>
            <a:r>
              <a:rPr lang="en-GB" sz="2800" dirty="0">
                <a:latin typeface="Segoe UI"/>
                <a:cs typeface="Arial"/>
              </a:rPr>
              <a:t>Break the sequences down to an appropriate length for the sequencing machine.</a:t>
            </a:r>
          </a:p>
          <a:p>
            <a:endParaRPr lang="en-GB" sz="2800" dirty="0">
              <a:latin typeface="Segoe UI"/>
              <a:cs typeface="Arial"/>
            </a:endParaRPr>
          </a:p>
          <a:p>
            <a:r>
              <a:rPr lang="en-GB" sz="2800" dirty="0">
                <a:latin typeface="Segoe UI"/>
                <a:cs typeface="Arial"/>
              </a:rPr>
              <a:t>Usually enzymatic fragmentation or chemical </a:t>
            </a:r>
            <a:r>
              <a:rPr lang="en-GB" sz="2800" dirty="0" err="1">
                <a:latin typeface="Segoe UI"/>
                <a:cs typeface="Arial"/>
              </a:rPr>
              <a:t>hydrolisation</a:t>
            </a:r>
          </a:p>
          <a:p>
            <a:endParaRPr lang="en-GB" sz="2800" dirty="0">
              <a:latin typeface="Segoe UI"/>
              <a:cs typeface="Arial"/>
            </a:endParaRPr>
          </a:p>
          <a:p>
            <a:r>
              <a:rPr lang="en-GB" sz="2800" dirty="0">
                <a:latin typeface="Segoe UI"/>
                <a:cs typeface="Arial"/>
              </a:rPr>
              <a:t>Usually fragment RNA, can also fragment cDNA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F3973-3FD0-12AC-7D64-81320AA19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01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0138-97F6-4D81-678C-99942C8B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055C2F98-F3B0-2AEE-CF2F-E58157C19241}"/>
              </a:ext>
            </a:extLst>
          </p:cNvPr>
          <p:cNvSpPr>
            <a:spLocks noGrp="1"/>
          </p:cNvSpPr>
          <p:nvPr/>
        </p:nvSpPr>
        <p:spPr>
          <a:xfrm>
            <a:off x="101034" y="-129086"/>
            <a:ext cx="12381562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cDNA synthesis</a:t>
            </a:r>
            <a:endParaRPr lang="en-GB" sz="5400" b="1" spc="-1" dirty="0">
              <a:latin typeface="Segoe UI"/>
              <a:cs typeface="Segoe UI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E2A5A061-CD6B-8ADE-D1C0-B16C34C2949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88BF5-8D16-34F5-78EA-74D262C8B06E}"/>
              </a:ext>
            </a:extLst>
          </p:cNvPr>
          <p:cNvSpPr txBox="1"/>
          <p:nvPr/>
        </p:nvSpPr>
        <p:spPr>
          <a:xfrm>
            <a:off x="100977" y="1241639"/>
            <a:ext cx="1205549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Extract RNA from the sample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​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RNA selection / depletion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Fragmentation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cDNA synthesis</a:t>
            </a:r>
          </a:p>
          <a:p>
            <a:pPr marL="457200" indent="-457200">
              <a:buFont typeface="Arial,Sans-Serif"/>
              <a:buChar char="•"/>
            </a:pPr>
            <a:endParaRPr lang="en-GB" sz="2800" dirty="0">
              <a:latin typeface="Segoe UI"/>
              <a:cs typeface="Arial"/>
            </a:endParaRPr>
          </a:p>
          <a:p>
            <a:r>
              <a:rPr lang="en-GB" sz="2800" dirty="0">
                <a:latin typeface="Segoe UI"/>
                <a:cs typeface="Arial"/>
              </a:rPr>
              <a:t>Convert RNA into cDNA using reverse transcriptase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11B8D-3649-B690-6986-69AA01E6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26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18E3F-D261-7849-CAFB-27ED9FBC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C743355B-DC40-06B9-7A71-4D3B45C2227D}"/>
              </a:ext>
            </a:extLst>
          </p:cNvPr>
          <p:cNvSpPr>
            <a:spLocks noGrp="1"/>
          </p:cNvSpPr>
          <p:nvPr/>
        </p:nvSpPr>
        <p:spPr>
          <a:xfrm>
            <a:off x="101034" y="-167186"/>
            <a:ext cx="12381562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Sequencing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B5D8A448-E401-E5D5-F4FA-4858370E7A9C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5B02C-7760-2641-B9E8-91A3D0C515CF}"/>
              </a:ext>
            </a:extLst>
          </p:cNvPr>
          <p:cNvSpPr txBox="1"/>
          <p:nvPr/>
        </p:nvSpPr>
        <p:spPr>
          <a:xfrm>
            <a:off x="100977" y="1241639"/>
            <a:ext cx="12055493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Extract RNA from the sample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​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RNA selection / depletion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Fragmentation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Segoe UI"/>
                <a:cs typeface="Arial"/>
              </a:rPr>
              <a:t>cDNA synthesis</a:t>
            </a:r>
          </a:p>
          <a:p>
            <a:pPr marL="457200" indent="-457200"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Sequencing</a:t>
            </a:r>
          </a:p>
          <a:p>
            <a:pPr marL="457200" indent="-457200">
              <a:buFont typeface="Arial,Sans-Serif"/>
              <a:buChar char="•"/>
            </a:pPr>
            <a:endParaRPr lang="en-GB" sz="2800" dirty="0">
              <a:latin typeface="Segoe UI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GB" sz="2800" dirty="0">
              <a:latin typeface="Segoe UI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GB" sz="2800" dirty="0">
              <a:latin typeface="Segoe UI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GB" sz="2800" dirty="0">
              <a:latin typeface="Segoe UI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GB" sz="2800" dirty="0">
              <a:latin typeface="Segoe UI"/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endParaRPr lang="en-GB" sz="2800" dirty="0">
              <a:latin typeface="Segoe UI"/>
              <a:cs typeface="Arial"/>
            </a:endParaRPr>
          </a:p>
          <a:p>
            <a:r>
              <a:rPr lang="en-GB" sz="2800" dirty="0">
                <a:latin typeface="Segoe UI"/>
                <a:cs typeface="Arial"/>
              </a:rPr>
              <a:t>High throughput sequencing of the resulting cDNA.</a:t>
            </a:r>
            <a:endParaRPr lang="en-GB" dirty="0"/>
          </a:p>
        </p:txBody>
      </p:sp>
      <p:pic>
        <p:nvPicPr>
          <p:cNvPr id="2" name="Picture 1" descr="Illumina Dye Sequencing - an overview | ScienceDirect Topics">
            <a:extLst>
              <a:ext uri="{FF2B5EF4-FFF2-40B4-BE49-F238E27FC236}">
                <a16:creationId xmlns:a16="http://schemas.microsoft.com/office/drawing/2014/main" id="{95E5278B-ACA2-7BC9-4DEF-1B35009CD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5" t="1752" r="2381" b="2482"/>
          <a:stretch/>
        </p:blipFill>
        <p:spPr>
          <a:xfrm>
            <a:off x="6096000" y="189597"/>
            <a:ext cx="5924559" cy="4161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031C83-0FB4-9310-2897-26C7902E1DCF}"/>
              </a:ext>
            </a:extLst>
          </p:cNvPr>
          <p:cNvSpPr txBox="1"/>
          <p:nvPr/>
        </p:nvSpPr>
        <p:spPr>
          <a:xfrm>
            <a:off x="6343650" y="5060950"/>
            <a:ext cx="570865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https://www.sciencedirect.com/topics/immunology-and-microbiology/illumina-dye-sequencing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D4B73-9CDB-B7C8-75B3-8CBDABC6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457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BD807-4E58-AA15-AB31-1E1E6958D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51F40448-E518-60FE-83BA-2FF07D4585CB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Lecture Plan</a:t>
            </a:r>
            <a:endParaRPr lang="en-US" sz="540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CBF32F76-236F-FFC4-7D13-26D706E4151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85F87-4C60-5A1B-E4E7-1351D08984CB}"/>
              </a:ext>
            </a:extLst>
          </p:cNvPr>
          <p:cNvSpPr txBox="1"/>
          <p:nvPr/>
        </p:nvSpPr>
        <p:spPr>
          <a:xfrm>
            <a:off x="304799" y="1086678"/>
            <a:ext cx="7877533" cy="6417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Principles 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Techniques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Microarrays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>
              <a:latin typeface="Segoe UI"/>
              <a:cs typeface="Segoe UI"/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dirty="0" err="1">
                <a:latin typeface="Segoe UI"/>
                <a:cs typeface="Segoe UI"/>
              </a:rPr>
              <a:t>Seq</a:t>
            </a:r>
            <a:r>
              <a:rPr lang="en-GB" sz="2800" dirty="0">
                <a:latin typeface="Segoe UI"/>
                <a:cs typeface="Segoe UI"/>
              </a:rPr>
              <a:t> library preparation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selection/Depletion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b="1" dirty="0">
                <a:solidFill>
                  <a:srgbClr val="6077CC"/>
                </a:solidFill>
                <a:latin typeface="Segoe UI"/>
                <a:cs typeface="Segoe UI"/>
              </a:rPr>
              <a:t>Read Mapping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C1815-ED6F-81A0-2B3A-20B79426EFC4}"/>
              </a:ext>
            </a:extLst>
          </p:cNvPr>
          <p:cNvSpPr txBox="1"/>
          <p:nvPr/>
        </p:nvSpPr>
        <p:spPr>
          <a:xfrm>
            <a:off x="6207760" y="1087120"/>
            <a:ext cx="5415280" cy="40267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Counting Reads</a:t>
            </a:r>
            <a:r>
              <a:rPr lang="en-US" sz="2800" dirty="0">
                <a:latin typeface="Segoe UI"/>
                <a:cs typeface="Arial"/>
              </a:rPr>
              <a:t>​</a:t>
            </a:r>
            <a:endParaRPr lang="en-US" dirty="0"/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Pre-visualisation transformations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Visualisation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Heatmaps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Principal Components Analysis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228600" indent="-457200">
              <a:spcBef>
                <a:spcPts val="1000"/>
              </a:spcBef>
              <a:buFont typeface="Arial,Sans-Serif"/>
              <a:buChar char="•"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05181-68B8-1A01-6C08-AC1FAB39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304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CA4B5-1C4A-0890-DE7A-B309D5AF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ABE34FCA-D4B8-1F24-E78C-A9CE912C4895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FASTQ Files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4C21E46B-5F66-D46C-529C-5B9906D665D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4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9D35EB6-199A-5395-41E4-2E952FAA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004888"/>
            <a:ext cx="4743450" cy="553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D98DBA-2B2C-CDEC-8515-337A30FD5989}"/>
              </a:ext>
            </a:extLst>
          </p:cNvPr>
          <p:cNvSpPr txBox="1"/>
          <p:nvPr/>
        </p:nvSpPr>
        <p:spPr>
          <a:xfrm>
            <a:off x="5288927" y="759039"/>
            <a:ext cx="698819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Arial"/>
              </a:rPr>
              <a:t>Output of high throughput sequencing – FASTQ file</a:t>
            </a:r>
          </a:p>
          <a:p>
            <a:endParaRPr lang="en-US" sz="2800" dirty="0">
              <a:latin typeface="Segoe UI"/>
              <a:cs typeface="Arial"/>
            </a:endParaRPr>
          </a:p>
          <a:p>
            <a:r>
              <a:rPr lang="en-US" sz="2800" dirty="0">
                <a:latin typeface="Segoe UI"/>
                <a:cs typeface="Arial"/>
              </a:rPr>
              <a:t>Shows the sequence of each cDNA fragment</a:t>
            </a:r>
          </a:p>
          <a:p>
            <a:endParaRPr lang="en-US" sz="2800" dirty="0">
              <a:latin typeface="Segoe UI"/>
              <a:cs typeface="Arial"/>
            </a:endParaRPr>
          </a:p>
          <a:p>
            <a:r>
              <a:rPr lang="en-US" sz="2800" dirty="0">
                <a:latin typeface="Segoe UI"/>
                <a:cs typeface="Arial"/>
              </a:rPr>
              <a:t>Doesn't show where in the genome the reads come from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5A38B-6F92-E3E1-F3C9-F24FC288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462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42721-F5DA-69F9-0CA8-882C46CF2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B14F7852-8A71-4A21-176B-A8AF274788AD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Read Mapping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86B0BD43-C96F-0636-F0BE-D0829758A0FF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A999D-8910-FD26-EB47-4BE84365F071}"/>
              </a:ext>
            </a:extLst>
          </p:cNvPr>
          <p:cNvSpPr txBox="1"/>
          <p:nvPr/>
        </p:nvSpPr>
        <p:spPr>
          <a:xfrm>
            <a:off x="94627" y="964343"/>
            <a:ext cx="1155384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Arial"/>
              </a:rPr>
              <a:t>When mapping RNA-seq reads, we need to take into account possible </a:t>
            </a:r>
            <a:r>
              <a:rPr lang="en-US" sz="2800" b="1" dirty="0">
                <a:latin typeface="Segoe UI"/>
                <a:cs typeface="Arial"/>
              </a:rPr>
              <a:t>splice junctions.</a:t>
            </a:r>
            <a:endParaRPr lang="en-US" dirty="0"/>
          </a:p>
          <a:p>
            <a:endParaRPr lang="en-US" sz="2800" b="1" dirty="0">
              <a:latin typeface="Segoe UI"/>
              <a:cs typeface="Arial"/>
            </a:endParaRPr>
          </a:p>
          <a:p>
            <a:r>
              <a:rPr lang="en-US" sz="2800" dirty="0">
                <a:latin typeface="Segoe UI"/>
                <a:cs typeface="Segoe UI"/>
              </a:rPr>
              <a:t>Our reads represent fragments of mRNAs (hopefully).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Reference sequence is genomic DNA.</a:t>
            </a:r>
            <a:endParaRPr lang="en-US" dirty="0"/>
          </a:p>
          <a:p>
            <a:endParaRPr lang="en-US" sz="2800" b="1" dirty="0">
              <a:latin typeface="Segoe UI"/>
              <a:cs typeface="Arial"/>
            </a:endParaRPr>
          </a:p>
        </p:txBody>
      </p:sp>
      <p:pic>
        <p:nvPicPr>
          <p:cNvPr id="9" name="Picture 8" descr="A red yellow and purple squares with black text&#10;&#10;AI-generated content may be incorrect.">
            <a:extLst>
              <a:ext uri="{FF2B5EF4-FFF2-40B4-BE49-F238E27FC236}">
                <a16:creationId xmlns:a16="http://schemas.microsoft.com/office/drawing/2014/main" id="{694DFDAA-0D5B-87FF-E966-F1E8D90B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00" y="3714662"/>
            <a:ext cx="9022455" cy="27852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2B332E-71F9-0AC8-2A28-D14A64AD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6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AE9E9-0941-F95C-835D-49152024F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2AFC6210-E4F6-636C-CAB0-AACE9338C6A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Lecture Plan</a:t>
            </a:r>
            <a:endParaRPr lang="en-US" sz="540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A4D39C57-5F62-0F1C-1961-434D8F45B79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43E76-A24E-A2C9-927D-16640476B3AE}"/>
              </a:ext>
            </a:extLst>
          </p:cNvPr>
          <p:cNvSpPr txBox="1"/>
          <p:nvPr/>
        </p:nvSpPr>
        <p:spPr>
          <a:xfrm>
            <a:off x="304799" y="1086678"/>
            <a:ext cx="7877533" cy="6417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b="1" dirty="0">
                <a:solidFill>
                  <a:srgbClr val="6077CC"/>
                </a:solidFill>
                <a:latin typeface="Segoe UI"/>
                <a:cs typeface="Segoe UI"/>
              </a:rPr>
              <a:t>Principles </a:t>
            </a:r>
            <a:endParaRPr lang="en-US" b="1">
              <a:solidFill>
                <a:srgbClr val="6077CC"/>
              </a:solidFill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Techniques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Microarrays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>
              <a:latin typeface="Segoe UI"/>
              <a:cs typeface="Segoe UI"/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dirty="0" err="1">
                <a:latin typeface="Segoe UI"/>
                <a:cs typeface="Segoe UI"/>
              </a:rPr>
              <a:t>Seq</a:t>
            </a:r>
            <a:r>
              <a:rPr lang="en-GB" sz="2800" dirty="0">
                <a:latin typeface="Segoe UI"/>
                <a:cs typeface="Segoe UI"/>
              </a:rPr>
              <a:t> library preparation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selection/Depletion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Read Mapping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74565-E2B3-14CC-DC20-19700CAB0436}"/>
              </a:ext>
            </a:extLst>
          </p:cNvPr>
          <p:cNvSpPr txBox="1"/>
          <p:nvPr/>
        </p:nvSpPr>
        <p:spPr>
          <a:xfrm>
            <a:off x="6207760" y="1087120"/>
            <a:ext cx="5415280" cy="4457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Counting Reads</a:t>
            </a:r>
            <a:r>
              <a:rPr lang="en-US" sz="2800" dirty="0">
                <a:latin typeface="Segoe UI"/>
                <a:cs typeface="Arial"/>
              </a:rPr>
              <a:t>​</a:t>
            </a:r>
            <a:endParaRPr lang="en-US" dirty="0"/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Pre-visualisation transformations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Visualisation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Heatmaps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Principal Components Analysis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>
              <a:spcBef>
                <a:spcPts val="1000"/>
              </a:spcBef>
            </a:pPr>
            <a:endParaRPr lang="en-GB" sz="2800" dirty="0">
              <a:latin typeface="Segoe UI"/>
              <a:cs typeface="Arial"/>
            </a:endParaRPr>
          </a:p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41CDD-552A-7B70-049A-804E0244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490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6A6C5-1630-9858-9618-051170B40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8C59F71D-751E-788D-A92C-A3366A50291E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Read Mapping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6C6C7414-E34A-360A-C45A-207FBA700B0B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4" name="Picture 3" descr="A yellow rectangular object with black text&#10;&#10;AI-generated content may be incorrect.">
            <a:extLst>
              <a:ext uri="{FF2B5EF4-FFF2-40B4-BE49-F238E27FC236}">
                <a16:creationId xmlns:a16="http://schemas.microsoft.com/office/drawing/2014/main" id="{33D9144B-4D7F-F7DC-5EF7-F6835292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960" y="1716486"/>
            <a:ext cx="7987736" cy="468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8218C8-DAB0-3312-65D7-82626E28D043}"/>
              </a:ext>
            </a:extLst>
          </p:cNvPr>
          <p:cNvSpPr txBox="1"/>
          <p:nvPr/>
        </p:nvSpPr>
        <p:spPr>
          <a:xfrm>
            <a:off x="96301" y="1068670"/>
            <a:ext cx="72778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Our reads represent fragments of mRNAs.​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BF89F-0A06-1C43-F15A-6CC76A23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290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163A2-0C8D-EE57-6405-0E2B1F98D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00E2F42A-9A5C-0F66-58E4-01BE79F70E3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Splice Junctions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57908306-4D9F-EED2-4D3A-89B75229DE1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C0741-CAC5-7EFF-055F-E78C4E1B3023}"/>
              </a:ext>
            </a:extLst>
          </p:cNvPr>
          <p:cNvSpPr txBox="1"/>
          <p:nvPr/>
        </p:nvSpPr>
        <p:spPr>
          <a:xfrm>
            <a:off x="96301" y="1068670"/>
            <a:ext cx="11760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We usually map to the genome, rather than to transcripts – so we need to account for splice junctions.</a:t>
            </a:r>
            <a:endParaRPr lang="en-US" dirty="0"/>
          </a:p>
        </p:txBody>
      </p:sp>
      <p:pic>
        <p:nvPicPr>
          <p:cNvPr id="2" name="Picture 1" descr="A red and yellow squares with black text&#10;&#10;AI-generated content may be incorrect.">
            <a:extLst>
              <a:ext uri="{FF2B5EF4-FFF2-40B4-BE49-F238E27FC236}">
                <a16:creationId xmlns:a16="http://schemas.microsoft.com/office/drawing/2014/main" id="{4B723813-C6F1-6384-2E89-8E561E36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96251"/>
            <a:ext cx="11760200" cy="34084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BCE15-D84E-6435-1DFC-B19E2C6C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39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E991E-714F-E18D-F434-0384CAC0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6F175A15-C319-9D97-32D6-263D1129A1C8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Genome Annotations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F3F8C648-822B-267F-9D1E-CE76E47DA496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B9FFD-C0BF-DCF9-4518-2FFDCE6574C6}"/>
              </a:ext>
            </a:extLst>
          </p:cNvPr>
          <p:cNvSpPr txBox="1"/>
          <p:nvPr/>
        </p:nvSpPr>
        <p:spPr>
          <a:xfrm>
            <a:off x="96301" y="1068670"/>
            <a:ext cx="1176090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Provide our mapping tool with a genome annotation.</a:t>
            </a:r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Usually in GTF format.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Sometimes referred to as gene models.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Specifies how the gene relates to the transcript – contains (at least) positions of genes, transcripts and exons.</a:t>
            </a:r>
          </a:p>
          <a:p>
            <a:endParaRPr lang="en-US" sz="2800" dirty="0">
              <a:latin typeface="Segoe UI"/>
              <a:cs typeface="Segoe UI"/>
            </a:endParaRPr>
          </a:p>
        </p:txBody>
      </p:sp>
      <p:pic>
        <p:nvPicPr>
          <p:cNvPr id="3" name="Picture 2" descr="A close up of numbers&#10;&#10;AI-generated content may be incorrect.">
            <a:extLst>
              <a:ext uri="{FF2B5EF4-FFF2-40B4-BE49-F238E27FC236}">
                <a16:creationId xmlns:a16="http://schemas.microsoft.com/office/drawing/2014/main" id="{A1A21BE6-1DF0-9F0A-CFEA-FAA7C799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330575"/>
            <a:ext cx="11430000" cy="8572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62CCC-711D-0E43-409D-9B97E2BC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631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54519-4568-5E6D-C05B-53F3984D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8D8ACA40-5F42-BE87-ABE5-B6AB4D7C073A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Read Mapping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0DEF9BEA-AC71-856D-3C31-8B08160D599A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2" name="Picture 1" descr="A red and yellow squares with black text&#10;&#10;AI-generated content may be incorrect.">
            <a:extLst>
              <a:ext uri="{FF2B5EF4-FFF2-40B4-BE49-F238E27FC236}">
                <a16:creationId xmlns:a16="http://schemas.microsoft.com/office/drawing/2014/main" id="{86327441-0790-B437-C8FE-79221C58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385151"/>
            <a:ext cx="11760200" cy="3408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437DE-6486-CE93-CF3A-60C8E41B1F9D}"/>
              </a:ext>
            </a:extLst>
          </p:cNvPr>
          <p:cNvSpPr txBox="1"/>
          <p:nvPr/>
        </p:nvSpPr>
        <p:spPr>
          <a:xfrm>
            <a:off x="96301" y="1068670"/>
            <a:ext cx="11760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The software can then map the reads, taking into account the splice junctions.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20395-048E-28AA-1D0C-D3F90EBD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023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A847-15CE-4217-C4FC-21A8897B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EB84E6BC-18E2-A98E-48A6-175739E74FD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Sashimi Plots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9727BDCD-6120-2EDF-5CD8-B82447CDE5D8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A66A1-179B-BEBF-B403-462955BF3F70}"/>
              </a:ext>
            </a:extLst>
          </p:cNvPr>
          <p:cNvSpPr txBox="1"/>
          <p:nvPr/>
        </p:nvSpPr>
        <p:spPr>
          <a:xfrm>
            <a:off x="96301" y="1005170"/>
            <a:ext cx="11760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Read coverage across splice junctions is sometimes </a:t>
            </a:r>
            <a:r>
              <a:rPr lang="en-US" sz="2800" dirty="0" err="1">
                <a:latin typeface="Segoe UI"/>
              </a:rPr>
              <a:t>visualised</a:t>
            </a:r>
            <a:r>
              <a:rPr lang="en-US" sz="2800" dirty="0">
                <a:latin typeface="Segoe UI"/>
              </a:rPr>
              <a:t> as a sashimi plot.</a:t>
            </a:r>
            <a:endParaRPr lang="en-US" sz="2800" dirty="0" err="1">
              <a:latin typeface="Segoe UI"/>
              <a:cs typeface="Segoe UI"/>
            </a:endParaRPr>
          </a:p>
        </p:txBody>
      </p:sp>
      <p:pic>
        <p:nvPicPr>
          <p:cNvPr id="3" name="Picture 2" descr="An example plot made by sashimi_plot">
            <a:extLst>
              <a:ext uri="{FF2B5EF4-FFF2-40B4-BE49-F238E27FC236}">
                <a16:creationId xmlns:a16="http://schemas.microsoft.com/office/drawing/2014/main" id="{BD860DE4-5E65-FF55-7DAC-58DBB0CFA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128656"/>
            <a:ext cx="6089649" cy="4111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312D2-7F97-C9DE-8E75-BCFD087DFC02}"/>
              </a:ext>
            </a:extLst>
          </p:cNvPr>
          <p:cNvSpPr txBox="1"/>
          <p:nvPr/>
        </p:nvSpPr>
        <p:spPr>
          <a:xfrm>
            <a:off x="6922550" y="2218020"/>
            <a:ext cx="48394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The numbers on the lines represent the number of reads spliced across the junction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B91A3-9D77-1B75-16AA-CC40FAD87D65}"/>
              </a:ext>
            </a:extLst>
          </p:cNvPr>
          <p:cNvSpPr txBox="1"/>
          <p:nvPr/>
        </p:nvSpPr>
        <p:spPr>
          <a:xfrm>
            <a:off x="571500" y="6242050"/>
            <a:ext cx="59499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https://miso.readthedocs.io/en/fastmiso/sashimi.html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1FCCF-1DCF-36AD-94E5-DC063CEF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72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2597C-A2CD-AE7F-A13B-C8B1004FB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3EFE35E6-FEFA-8F72-AB4E-E696A147975C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De Novo SJ Annotation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AF63F8D1-EDB4-3781-08D9-DD3C54DD3A3D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19AF4E-87C4-54B8-34D3-771AD406ED7D}"/>
              </a:ext>
            </a:extLst>
          </p:cNvPr>
          <p:cNvSpPr txBox="1"/>
          <p:nvPr/>
        </p:nvSpPr>
        <p:spPr>
          <a:xfrm>
            <a:off x="217847" y="1101394"/>
            <a:ext cx="117609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Splice</a:t>
            </a:r>
            <a:r>
              <a:rPr lang="en-US" sz="2800" dirty="0">
                <a:latin typeface="Segoe UI"/>
                <a:cs typeface="Segoe UI"/>
              </a:rPr>
              <a:t> junctions can also be identified de novo based only on where the reads split.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Allow reads to have any junction at any position and identify common junctions.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A0F259-7A54-86D3-BFE8-0C06FA2C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19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DBE01-144E-6D62-6CFB-51F342F0C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B044B078-7608-40C4-50AB-7B1E2EBC5F0C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Splice-Aware Alignment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CA7F9BFA-4A88-E9FF-3B65-03B82FBC8A41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D430F-7F6E-79B8-A2A6-26397A49D951}"/>
              </a:ext>
            </a:extLst>
          </p:cNvPr>
          <p:cNvSpPr txBox="1"/>
          <p:nvPr/>
        </p:nvSpPr>
        <p:spPr>
          <a:xfrm>
            <a:off x="96301" y="1068670"/>
            <a:ext cx="11760900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Some common tools for splice-aware alignment: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STAR </a:t>
            </a:r>
            <a:r>
              <a:rPr lang="en-US" sz="2800" dirty="0">
                <a:ea typeface="+mn-lt"/>
                <a:cs typeface="+mn-lt"/>
              </a:rPr>
              <a:t>(Spliced Transcripts Alignment to a Reference)</a:t>
            </a:r>
          </a:p>
          <a:p>
            <a:pPr>
              <a:buFont typeface="Arial"/>
            </a:pPr>
            <a:endParaRPr lang="en-US" sz="2000" dirty="0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000" dirty="0">
                <a:ea typeface="+mn-lt"/>
                <a:cs typeface="+mn-lt"/>
              </a:rPr>
              <a:t>Dobin A, Davis CA, Schlesinger F, et al. STAR: ultrafast universal RNA-seq aligner. </a:t>
            </a:r>
            <a:r>
              <a:rPr lang="en-US" sz="2000" i="1" dirty="0">
                <a:ea typeface="+mn-lt"/>
                <a:cs typeface="+mn-lt"/>
              </a:rPr>
              <a:t>Bioinformatics</a:t>
            </a:r>
            <a:r>
              <a:rPr lang="en-US" sz="2000" dirty="0">
                <a:ea typeface="+mn-lt"/>
                <a:cs typeface="+mn-lt"/>
              </a:rPr>
              <a:t>. 2013;29(1):15-21. doi:10.1093/bioinformatics/bts635</a:t>
            </a:r>
            <a:endParaRPr lang="en-US"/>
          </a:p>
          <a:p>
            <a:endParaRPr lang="en-US" sz="20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HISAT2 (Hierarchical Indexing for Spliced Alignment of Transcripts)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Kim D, Paggi JM, Park C, Bennett C, Salzberg SL. Graph-based genome alignment and genotyping with HISAT2 and HISAT-genotype. </a:t>
            </a:r>
            <a:r>
              <a:rPr lang="en-US" i="1" dirty="0">
                <a:ea typeface="+mn-lt"/>
                <a:cs typeface="+mn-lt"/>
              </a:rPr>
              <a:t>Nat </a:t>
            </a:r>
            <a:r>
              <a:rPr lang="en-US" i="1" dirty="0" err="1">
                <a:ea typeface="+mn-lt"/>
                <a:cs typeface="+mn-lt"/>
              </a:rPr>
              <a:t>Biotechnol</a:t>
            </a:r>
            <a:r>
              <a:rPr lang="en-US" dirty="0">
                <a:ea typeface="+mn-lt"/>
                <a:cs typeface="+mn-lt"/>
              </a:rPr>
              <a:t>. 2019;37(8):907-915. doi:10.1038/s41587-019-0201-4</a:t>
            </a:r>
            <a:endParaRPr lang="en-US" dirty="0"/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Aptos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A1E39-07F2-1473-89E1-F3826D27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02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AE5B2-055F-8AC0-8E33-F74D9B9A4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09506CEA-C790-CBC2-9025-0337CDD8470A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Isoforms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B28CBE2A-330A-A9B5-A44A-BB14B92F4DDE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ED647-588E-9A3C-9463-209636D747E0}"/>
              </a:ext>
            </a:extLst>
          </p:cNvPr>
          <p:cNvSpPr txBox="1"/>
          <p:nvPr/>
        </p:nvSpPr>
        <p:spPr>
          <a:xfrm>
            <a:off x="96301" y="1068670"/>
            <a:ext cx="1176090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Isoforms make spliced mapping more complicated.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Not all reads can be assigned to a specific isoform.</a:t>
            </a:r>
          </a:p>
        </p:txBody>
      </p:sp>
      <p:pic>
        <p:nvPicPr>
          <p:cNvPr id="2" name="Picture 1" descr="A diagram of short-read sequence&#10;&#10;AI-generated content may be incorrect.">
            <a:extLst>
              <a:ext uri="{FF2B5EF4-FFF2-40B4-BE49-F238E27FC236}">
                <a16:creationId xmlns:a16="http://schemas.microsoft.com/office/drawing/2014/main" id="{2F1B3355-2040-1298-20C2-D94976DD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70" r="86"/>
          <a:stretch/>
        </p:blipFill>
        <p:spPr>
          <a:xfrm>
            <a:off x="2049463" y="1816100"/>
            <a:ext cx="7394583" cy="3689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5D130-BACB-CF21-77DA-7C8A082F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0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4C0EA-63D9-9441-48E5-6DE72ABDB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1D29088E-DE1C-435F-8A31-E9B51A0B7836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Lecture Plan</a:t>
            </a:r>
            <a:endParaRPr lang="en-US" sz="540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04949E58-6F5B-E12D-B08D-9EE171AAB257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2ADFA-8DD5-5F65-E02B-50DA6BE8B279}"/>
              </a:ext>
            </a:extLst>
          </p:cNvPr>
          <p:cNvSpPr txBox="1"/>
          <p:nvPr/>
        </p:nvSpPr>
        <p:spPr>
          <a:xfrm>
            <a:off x="304799" y="1086678"/>
            <a:ext cx="7877533" cy="6417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Principles 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Techniques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Microarrays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>
              <a:latin typeface="Segoe UI"/>
              <a:cs typeface="Segoe UI"/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dirty="0" err="1">
                <a:latin typeface="Segoe UI"/>
                <a:cs typeface="Segoe UI"/>
              </a:rPr>
              <a:t>Seq</a:t>
            </a:r>
            <a:r>
              <a:rPr lang="en-GB" sz="2800" dirty="0">
                <a:latin typeface="Segoe UI"/>
                <a:cs typeface="Segoe UI"/>
              </a:rPr>
              <a:t> library preparation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selection/Depletion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Read Mapping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D355B-100A-ECDA-87C0-AC898516CFBE}"/>
              </a:ext>
            </a:extLst>
          </p:cNvPr>
          <p:cNvSpPr txBox="1"/>
          <p:nvPr/>
        </p:nvSpPr>
        <p:spPr>
          <a:xfrm>
            <a:off x="6207760" y="1087120"/>
            <a:ext cx="5415280" cy="4457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b="1" dirty="0">
                <a:solidFill>
                  <a:srgbClr val="6077CC"/>
                </a:solidFill>
                <a:latin typeface="Segoe UI"/>
                <a:cs typeface="Arial"/>
              </a:rPr>
              <a:t>Counting Reads</a:t>
            </a:r>
            <a:r>
              <a:rPr lang="en-US" sz="2800" b="1" dirty="0">
                <a:solidFill>
                  <a:srgbClr val="6077CC"/>
                </a:solidFill>
                <a:latin typeface="Segoe UI"/>
                <a:cs typeface="Arial"/>
              </a:rPr>
              <a:t>​</a:t>
            </a:r>
            <a:endParaRPr lang="en-US" b="1">
              <a:solidFill>
                <a:srgbClr val="6077CC"/>
              </a:solidFill>
            </a:endParaRP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Pre-visualisation transformations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Visualisation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Heatmaps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Principal Components Analysis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228600" indent="-457200">
              <a:spcBef>
                <a:spcPts val="1000"/>
              </a:spcBef>
              <a:buFont typeface="Arial,Sans-Serif"/>
              <a:buChar char="•"/>
            </a:pPr>
            <a:endParaRPr lang="en-GB" sz="2800" dirty="0">
              <a:latin typeface="Segoe UI"/>
              <a:cs typeface="Arial"/>
            </a:endParaRPr>
          </a:p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7FBE0-5190-A468-CEE6-CC04F8A7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986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C5432-5850-C574-9B72-0C470F84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98827C1B-0AFD-CD45-E400-5B5496DAA002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Counting Reads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F9824540-F2F8-E976-F206-8E80DFE2780B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38E8F-991E-3957-EF33-B06B2FDBA1CD}"/>
              </a:ext>
            </a:extLst>
          </p:cNvPr>
          <p:cNvSpPr txBox="1"/>
          <p:nvPr/>
        </p:nvSpPr>
        <p:spPr>
          <a:xfrm>
            <a:off x="96301" y="1068670"/>
            <a:ext cx="117609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The next step is to count the number of reads mapping to each gene.</a:t>
            </a:r>
            <a:endParaRPr lang="en-US" dirty="0">
              <a:latin typeface="Aptos" panose="020B0004020202020204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Seems trivial, can be complicated.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73331D-EC68-5265-0ECF-C292F0C0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85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5101A-E25A-D12D-5E92-3D2E1B4D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EEA3686A-4CF6-12DA-ADDA-CE4DD5B6EA56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Differential Expression</a:t>
            </a: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B21A4C50-1B17-DA9E-AD16-35EB925C61D7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949FB-6833-B28F-56B1-E27BDF4585A1}"/>
              </a:ext>
            </a:extLst>
          </p:cNvPr>
          <p:cNvSpPr txBox="1"/>
          <p:nvPr/>
        </p:nvSpPr>
        <p:spPr>
          <a:xfrm>
            <a:off x="298173" y="1086678"/>
            <a:ext cx="11907077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Identify genes which are significantly more expressed in one condition than another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e.g. 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Disease vs control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Treated vs untreated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Infection, disease, developmental timepoints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50C3F-04F2-462E-2E6F-B6C49664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50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55D69-B581-BA98-C8F0-2AEA375F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0722F262-4217-6D44-B7C3-1E3B17F3299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 err="1">
                <a:solidFill>
                  <a:srgbClr val="000000"/>
                </a:solidFill>
                <a:latin typeface="Segoe UI"/>
              </a:rPr>
              <a:t>HTSeq</a:t>
            </a:r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-Count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A0DF3E62-753D-2ED2-ABEF-4F931241B332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686A3-6635-2E37-EA73-7F756290BF4D}"/>
              </a:ext>
            </a:extLst>
          </p:cNvPr>
          <p:cNvSpPr txBox="1"/>
          <p:nvPr/>
        </p:nvSpPr>
        <p:spPr>
          <a:xfrm>
            <a:off x="96301" y="1068670"/>
            <a:ext cx="11760900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</a:rPr>
              <a:t>For each position in the read, list every overlapping feature.</a:t>
            </a:r>
            <a:endParaRPr lang="en-US" dirty="0">
              <a:latin typeface="Aptos" panose="020B0004020202020204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Modes:</a:t>
            </a:r>
          </a:p>
          <a:p>
            <a:r>
              <a:rPr lang="en-US" sz="2800" b="1" dirty="0">
                <a:latin typeface="Segoe UI"/>
                <a:cs typeface="Segoe UI"/>
              </a:rPr>
              <a:t>Union</a:t>
            </a:r>
            <a:r>
              <a:rPr lang="en-US" sz="2800" dirty="0">
                <a:latin typeface="Segoe UI"/>
                <a:cs typeface="Segoe UI"/>
              </a:rPr>
              <a:t>: reads are assigned to every feature they overlap with.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b="1" dirty="0" err="1">
                <a:latin typeface="Segoe UI"/>
                <a:cs typeface="Segoe UI"/>
              </a:rPr>
              <a:t>Intersection_strict</a:t>
            </a:r>
            <a:r>
              <a:rPr lang="en-US" sz="2800" b="1" dirty="0">
                <a:latin typeface="Segoe UI"/>
                <a:cs typeface="Segoe UI"/>
              </a:rPr>
              <a:t>:</a:t>
            </a:r>
            <a:r>
              <a:rPr lang="en-US" sz="2800" dirty="0">
                <a:latin typeface="Segoe UI"/>
                <a:cs typeface="Segoe UI"/>
              </a:rPr>
              <a:t> reads are assigned only to the intersection of features they overlap with, including empty space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b="1" dirty="0" err="1">
                <a:latin typeface="Segoe UI"/>
                <a:cs typeface="Segoe UI"/>
              </a:rPr>
              <a:t>Intersection_nonempty</a:t>
            </a:r>
            <a:r>
              <a:rPr lang="en-US" sz="2800" b="1" dirty="0">
                <a:latin typeface="Segoe UI"/>
                <a:cs typeface="Segoe UI"/>
              </a:rPr>
              <a:t>:</a:t>
            </a:r>
            <a:r>
              <a:rPr lang="en-US" sz="2800" dirty="0">
                <a:latin typeface="Segoe UI"/>
                <a:cs typeface="Segoe UI"/>
              </a:rPr>
              <a:t> reads are assigned only to the intersection of features they overlap with, excluding empty space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dirty="0">
              <a:latin typeface="Aptos" panose="020B0004020202020204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FAE3F-67A1-B372-F147-B9431A85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692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5E08-3081-C32E-39A2-FEF17AC5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C4933867-9B8A-162B-45B4-F348B34E295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8" name="Picture 7" descr="A screenshot of a chart&#10;&#10;AI-generated content may be incorrect.">
            <a:extLst>
              <a:ext uri="{FF2B5EF4-FFF2-40B4-BE49-F238E27FC236}">
                <a16:creationId xmlns:a16="http://schemas.microsoft.com/office/drawing/2014/main" id="{6713BD1D-8895-B862-FB19-51B500DF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22" b="40666"/>
          <a:stretch/>
        </p:blipFill>
        <p:spPr>
          <a:xfrm>
            <a:off x="1667577" y="232276"/>
            <a:ext cx="8224006" cy="5880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BFD20-EA75-90D8-2D2B-FC027E816AC1}"/>
              </a:ext>
            </a:extLst>
          </p:cNvPr>
          <p:cNvSpPr txBox="1"/>
          <p:nvPr/>
        </p:nvSpPr>
        <p:spPr>
          <a:xfrm>
            <a:off x="1670439" y="6269263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https://kim.bio.upenn.edu/software/verse_manual.html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7BA00-EDFC-4AED-6B20-F02FD903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532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719B1-81F6-531C-FD98-6ED724E4A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>
            <a:extLst>
              <a:ext uri="{FF2B5EF4-FFF2-40B4-BE49-F238E27FC236}">
                <a16:creationId xmlns:a16="http://schemas.microsoft.com/office/drawing/2014/main" id="{B9F1092F-9092-8DE7-ABDF-43EDA56FA83D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F0BA4-F2C7-1271-95B9-F40375A4FDA0}"/>
              </a:ext>
            </a:extLst>
          </p:cNvPr>
          <p:cNvSpPr txBox="1"/>
          <p:nvPr/>
        </p:nvSpPr>
        <p:spPr>
          <a:xfrm>
            <a:off x="211015" y="642424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https://kim.bio.upenn.edu/software/verse_manual.html</a:t>
            </a:r>
          </a:p>
        </p:txBody>
      </p:sp>
      <p:pic>
        <p:nvPicPr>
          <p:cNvPr id="4" name="Picture 3" descr="A screenshot of a chart&#10;&#10;AI-generated content may be incorrect.">
            <a:extLst>
              <a:ext uri="{FF2B5EF4-FFF2-40B4-BE49-F238E27FC236}">
                <a16:creationId xmlns:a16="http://schemas.microsoft.com/office/drawing/2014/main" id="{EA7A9A06-15DC-A8DE-FBAD-8B366A28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43" t="59491" r="786" b="-1305"/>
          <a:stretch/>
        </p:blipFill>
        <p:spPr>
          <a:xfrm>
            <a:off x="1577171" y="413090"/>
            <a:ext cx="8226929" cy="41438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80EEF-B3DC-E030-64C5-CE66117F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808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794AF-72AC-B179-F2D4-F9F5120F4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F1944FD4-7D42-C4AB-EC1C-346EE4C55582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 err="1">
                <a:solidFill>
                  <a:srgbClr val="000000"/>
                </a:solidFill>
                <a:latin typeface="Segoe UI"/>
              </a:rPr>
              <a:t>HTSeq</a:t>
            </a:r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-Count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307A0810-0DD4-41E3-EDA5-968D74B3056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9B868-3FFE-AB54-73E6-E5AD0ED24E51}"/>
              </a:ext>
            </a:extLst>
          </p:cNvPr>
          <p:cNvSpPr txBox="1"/>
          <p:nvPr/>
        </p:nvSpPr>
        <p:spPr>
          <a:xfrm>
            <a:off x="96301" y="1068670"/>
            <a:ext cx="117609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nsolas"/>
              </a:rPr>
              <a:t>--</a:t>
            </a:r>
            <a:r>
              <a:rPr lang="en-US" sz="2800" dirty="0">
                <a:latin typeface="Consolas"/>
                <a:cs typeface="Segoe UI"/>
              </a:rPr>
              <a:t>nonunique none </a:t>
            </a:r>
            <a:r>
              <a:rPr lang="en-US" sz="2800" dirty="0">
                <a:latin typeface="Segoe UI"/>
                <a:cs typeface="Segoe UI"/>
              </a:rPr>
              <a:t>(default)</a:t>
            </a:r>
          </a:p>
          <a:p>
            <a:endParaRPr lang="en-US" sz="2800" dirty="0">
              <a:latin typeface="Consolas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Reads which map to more than one feature are counted as ambiguous</a:t>
            </a:r>
          </a:p>
          <a:p>
            <a:r>
              <a:rPr lang="en-US" sz="2800" dirty="0">
                <a:latin typeface="Segoe UI"/>
                <a:cs typeface="Segoe UI"/>
              </a:rPr>
              <a:t>{A, B} = ambiguous</a:t>
            </a:r>
          </a:p>
          <a:p>
            <a:endParaRPr lang="en-US" sz="2800" dirty="0">
              <a:latin typeface="Consolas"/>
              <a:cs typeface="Segoe UI"/>
            </a:endParaRPr>
          </a:p>
          <a:p>
            <a:r>
              <a:rPr lang="en-US" sz="2800" dirty="0">
                <a:latin typeface="Consolas"/>
                <a:cs typeface="Segoe UI"/>
              </a:rPr>
              <a:t>--nonunique all</a:t>
            </a:r>
          </a:p>
          <a:p>
            <a:r>
              <a:rPr lang="en-US" sz="2800" dirty="0">
                <a:latin typeface="Segoe UI"/>
                <a:cs typeface="Segoe UI"/>
              </a:rPr>
              <a:t>Reads which map to more than one feature are counted as both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{A, B} = A and B</a:t>
            </a:r>
          </a:p>
          <a:p>
            <a:endParaRPr lang="en-US" dirty="0">
              <a:latin typeface="Aptos" panose="020B0004020202020204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79B55-7D0E-A8E4-FD8B-752D221C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302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37FC4-9B53-E998-D807-81D963D5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7F37560D-FD44-54DF-4939-C6EDFD2D2BD0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Counting Isoforms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FA99F576-4E28-1C63-4B6B-2E17DCB2B71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FE78D-4074-5BA2-5C15-4E6EF4E84D96}"/>
              </a:ext>
            </a:extLst>
          </p:cNvPr>
          <p:cNvSpPr txBox="1"/>
          <p:nvPr/>
        </p:nvSpPr>
        <p:spPr>
          <a:xfrm>
            <a:off x="96301" y="1068670"/>
            <a:ext cx="117609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The gene models need to allow for different isoforms for counts to be accurate</a:t>
            </a:r>
            <a:endParaRPr lang="en-US" dirty="0">
              <a:latin typeface="Segoe UI"/>
              <a:cs typeface="Segoe UI"/>
            </a:endParaRPr>
          </a:p>
        </p:txBody>
      </p:sp>
      <p:pic>
        <p:nvPicPr>
          <p:cNvPr id="3" name="Picture 2" descr="A diagram of short-read sequence&#10;&#10;AI-generated content may be incorrect.">
            <a:extLst>
              <a:ext uri="{FF2B5EF4-FFF2-40B4-BE49-F238E27FC236}">
                <a16:creationId xmlns:a16="http://schemas.microsoft.com/office/drawing/2014/main" id="{84E055BB-28B8-5345-20E5-ECFB1F28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70" r="86"/>
          <a:stretch/>
        </p:blipFill>
        <p:spPr>
          <a:xfrm>
            <a:off x="2165700" y="2558727"/>
            <a:ext cx="7394583" cy="3689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D082-D868-3525-C70E-1D566027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620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16DCC-8967-C958-5C6E-919EDC759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DDD2D5E8-DFCA-3DB9-BCB3-25B103249412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Counts Table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98C1BD6A-94A1-E9AE-4DE8-3009B0DBC5C7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0F61D0-526D-AF06-21A7-45145759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9" y="975040"/>
            <a:ext cx="6695266" cy="6057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FBD3B4-07A9-9AA3-AEE1-463B7FF534ED}"/>
              </a:ext>
            </a:extLst>
          </p:cNvPr>
          <p:cNvSpPr txBox="1"/>
          <p:nvPr/>
        </p:nvSpPr>
        <p:spPr>
          <a:xfrm>
            <a:off x="94281" y="620319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https://hbctraining.github.io/Intro-to-rnaseq-hpc-O2/img/count-matrix.png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654DF-7B52-5945-80BB-3E078357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138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9130-F400-F9C2-A4B6-DFBDE404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9625F2D6-B420-15E3-E489-384398FCB71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Counts Table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51AE381B-6248-4CB2-1E18-7D9A199E0B75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4BA98-F5DF-DD12-EB28-DB48FA230EB4}"/>
              </a:ext>
            </a:extLst>
          </p:cNvPr>
          <p:cNvSpPr txBox="1"/>
          <p:nvPr/>
        </p:nvSpPr>
        <p:spPr>
          <a:xfrm>
            <a:off x="96301" y="1101394"/>
            <a:ext cx="117609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RNA-seq gives us an estimation of </a:t>
            </a:r>
            <a:r>
              <a:rPr lang="en-US" sz="2800" b="1" dirty="0">
                <a:latin typeface="Segoe UI"/>
                <a:cs typeface="Segoe UI"/>
              </a:rPr>
              <a:t>relative expression </a:t>
            </a:r>
            <a:r>
              <a:rPr lang="en-US" sz="2800" dirty="0">
                <a:latin typeface="Segoe UI"/>
                <a:cs typeface="Segoe UI"/>
              </a:rPr>
              <a:t>of genes compared to others in the sample.</a:t>
            </a:r>
            <a:endParaRPr lang="en-US" dirty="0">
              <a:latin typeface="Aptos" panose="020B0004020202020204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It doesn't give an absolute value to gene expression.</a:t>
            </a:r>
            <a:endParaRPr lang="en-US" dirty="0">
              <a:latin typeface="Aptos" panose="020B0004020202020204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871DE-FFA1-A70A-A1C9-8A14485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503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3775D-8E7D-089A-BC01-428004DE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934D1E64-BF98-D80B-B119-FD811293151A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Lecture Plan</a:t>
            </a:r>
            <a:endParaRPr lang="en-US" sz="540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F4DA24A0-7B9F-EC53-7F68-08CE20928ACD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72ACDB-3EF9-C1E5-A64B-D2F6CF29D207}"/>
              </a:ext>
            </a:extLst>
          </p:cNvPr>
          <p:cNvSpPr txBox="1"/>
          <p:nvPr/>
        </p:nvSpPr>
        <p:spPr>
          <a:xfrm>
            <a:off x="304799" y="1086678"/>
            <a:ext cx="7877533" cy="6417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Principles 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Techniques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Microarrays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>
              <a:latin typeface="Segoe UI"/>
              <a:cs typeface="Segoe UI"/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dirty="0" err="1">
                <a:latin typeface="Segoe UI"/>
                <a:cs typeface="Segoe UI"/>
              </a:rPr>
              <a:t>Seq</a:t>
            </a:r>
            <a:r>
              <a:rPr lang="en-GB" sz="2800" dirty="0">
                <a:latin typeface="Segoe UI"/>
                <a:cs typeface="Segoe UI"/>
              </a:rPr>
              <a:t> library preparation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selection/Depletion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Read Mapping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8892A-D623-A1BE-3EEA-8915658867FA}"/>
              </a:ext>
            </a:extLst>
          </p:cNvPr>
          <p:cNvSpPr txBox="1"/>
          <p:nvPr/>
        </p:nvSpPr>
        <p:spPr>
          <a:xfrm>
            <a:off x="6207760" y="1087120"/>
            <a:ext cx="5415280" cy="4457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Counting Reads</a:t>
            </a:r>
            <a:r>
              <a:rPr lang="en-US" sz="2800" dirty="0">
                <a:latin typeface="Segoe UI"/>
                <a:cs typeface="Arial"/>
              </a:rPr>
              <a:t>​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b="1" dirty="0">
                <a:solidFill>
                  <a:srgbClr val="6077CC"/>
                </a:solidFill>
                <a:latin typeface="Segoe UI"/>
                <a:cs typeface="Arial"/>
              </a:rPr>
              <a:t>Pre-visualisation transformations</a:t>
            </a:r>
            <a:r>
              <a:rPr lang="en-US" sz="2800" b="1" dirty="0">
                <a:solidFill>
                  <a:srgbClr val="6077CC"/>
                </a:solidFill>
                <a:latin typeface="Segoe UI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Visualisation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Heatmaps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Principal Components Analysis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>
              <a:spcBef>
                <a:spcPts val="1000"/>
              </a:spcBef>
            </a:pPr>
            <a:endParaRPr lang="en-GB" sz="2800" dirty="0">
              <a:latin typeface="Segoe UI"/>
              <a:cs typeface="Arial"/>
            </a:endParaRPr>
          </a:p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1250C-BE96-4275-E372-2036D6B9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478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A1C1-B645-33E8-8DE8-AC8956CF3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C8D3E0CC-0C22-B8A7-C126-FC801628E791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Counts Table Data Exploration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953B2695-E989-0DB3-D032-BAB32EE7378D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8B26F-C618-0F69-329A-BA84B23D0E3F}"/>
              </a:ext>
            </a:extLst>
          </p:cNvPr>
          <p:cNvSpPr txBox="1"/>
          <p:nvPr/>
        </p:nvSpPr>
        <p:spPr>
          <a:xfrm>
            <a:off x="96301" y="1068670"/>
            <a:ext cx="117609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There</a:t>
            </a:r>
            <a:r>
              <a:rPr lang="en-US" sz="2800" dirty="0">
                <a:latin typeface="Segoe UI"/>
                <a:ea typeface="+mn-lt"/>
                <a:cs typeface="Segoe UI"/>
              </a:rPr>
              <a:t> </a:t>
            </a:r>
            <a:r>
              <a:rPr lang="en-US" sz="2800" dirty="0">
                <a:latin typeface="Segoe UI"/>
                <a:cs typeface="Segoe UI"/>
              </a:rPr>
              <a:t>are a few </a:t>
            </a:r>
            <a:r>
              <a:rPr lang="en-US" sz="2800" dirty="0" err="1">
                <a:latin typeface="Segoe UI"/>
                <a:cs typeface="Segoe UI"/>
              </a:rPr>
              <a:t>visualisations</a:t>
            </a:r>
            <a:r>
              <a:rPr lang="en-US" sz="2800" dirty="0">
                <a:latin typeface="Segoe UI"/>
                <a:cs typeface="Segoe UI"/>
              </a:rPr>
              <a:t> we can do at this point in order to establish: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The quality of the data for each sample.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How similar to or different from each other our samples are.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DE5EF9-D2D9-454C-BAA9-A478022D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413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A2CD6-8CD8-0487-27EF-AD64CED6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A961B889-B8BA-8A2C-AC79-4151BB4085AD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502691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Pre-visualisation Transformation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20B4B678-4D38-7522-7809-03209FD4A1FB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98AD5-BF77-C7B1-8AE2-C994D21EE2AB}"/>
              </a:ext>
            </a:extLst>
          </p:cNvPr>
          <p:cNvSpPr txBox="1"/>
          <p:nvPr/>
        </p:nvSpPr>
        <p:spPr>
          <a:xfrm>
            <a:off x="96301" y="1068670"/>
            <a:ext cx="1176090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Data is often transformed prior to generating these </a:t>
            </a:r>
            <a:r>
              <a:rPr lang="en-US" sz="2800" dirty="0" err="1">
                <a:latin typeface="Segoe UI"/>
                <a:cs typeface="Segoe UI"/>
              </a:rPr>
              <a:t>visualisations</a:t>
            </a:r>
            <a:r>
              <a:rPr lang="en-US" sz="2800" dirty="0">
                <a:latin typeface="Segoe UI"/>
                <a:cs typeface="Segoe UI"/>
              </a:rPr>
              <a:t>.</a:t>
            </a:r>
            <a:endParaRPr lang="en-US" dirty="0">
              <a:latin typeface="Aptos" panose="020B0004020202020204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Transformations are only for these plots – we use the untransformed data as input to our </a:t>
            </a:r>
            <a:r>
              <a:rPr lang="en-US" sz="2800" dirty="0" err="1">
                <a:latin typeface="Segoe UI"/>
                <a:cs typeface="Segoe UI"/>
              </a:rPr>
              <a:t>normalisation</a:t>
            </a:r>
            <a:r>
              <a:rPr lang="en-US" sz="2800" dirty="0">
                <a:latin typeface="Segoe UI"/>
                <a:cs typeface="Segoe UI"/>
              </a:rPr>
              <a:t> step later.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Genes with higher expression levels will have higher variance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Transformed so that genes with different expression levels will have </a:t>
            </a:r>
            <a:r>
              <a:rPr lang="en-US" sz="2800">
                <a:latin typeface="Segoe UI"/>
                <a:cs typeface="Segoe UI"/>
              </a:rPr>
              <a:t>similar variance</a:t>
            </a:r>
            <a:endParaRPr lang="en-US" sz="2800" dirty="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9AE09-E030-1582-B242-BCE8AB56E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4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0860-5294-A924-C6E0-4E86F3A5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93377B42-D9E3-CADE-E589-1310311C7222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27029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Examples</a:t>
            </a: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F0066975-8CAC-DD82-4255-B3A39D8C0846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</p:txBody>
      </p:sp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E307156-EBC0-A8A4-502D-20BC9D15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4" y="1120749"/>
            <a:ext cx="6294704" cy="1841939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626CA8-7308-D240-D7F7-A0B6A34F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22" y="161882"/>
            <a:ext cx="5209107" cy="31055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D82014-2C4F-63A5-D7BE-72EAF6E13714}"/>
              </a:ext>
            </a:extLst>
          </p:cNvPr>
          <p:cNvSpPr txBox="1"/>
          <p:nvPr/>
        </p:nvSpPr>
        <p:spPr>
          <a:xfrm>
            <a:off x="6573685" y="3274248"/>
            <a:ext cx="50888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https://doi.org/10.1016/j.neures.2022.02.003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F712E-3D80-3C67-B9F4-E9321D433C8B}"/>
              </a:ext>
            </a:extLst>
          </p:cNvPr>
          <p:cNvSpPr txBox="1"/>
          <p:nvPr/>
        </p:nvSpPr>
        <p:spPr>
          <a:xfrm>
            <a:off x="198935" y="2961912"/>
            <a:ext cx="47558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https://doi.org/10.3390/ijms22136980</a:t>
            </a:r>
          </a:p>
        </p:txBody>
      </p:sp>
      <p:pic>
        <p:nvPicPr>
          <p:cNvPr id="3" name="Picture 2" descr="A screenshot of a blue screen&#10;&#10;AI-generated content may be incorrect.">
            <a:extLst>
              <a:ext uri="{FF2B5EF4-FFF2-40B4-BE49-F238E27FC236}">
                <a16:creationId xmlns:a16="http://schemas.microsoft.com/office/drawing/2014/main" id="{648C4134-9F56-F931-C8C2-33A9A7EC5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67" y="3869814"/>
            <a:ext cx="5752810" cy="2057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6E370-6376-1035-CBA5-A5806A3B247F}"/>
              </a:ext>
            </a:extLst>
          </p:cNvPr>
          <p:cNvSpPr txBox="1"/>
          <p:nvPr/>
        </p:nvSpPr>
        <p:spPr>
          <a:xfrm>
            <a:off x="3324230" y="5943607"/>
            <a:ext cx="57621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https://doi.org/10.1007/s00438-021-01841-7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6C5FCF-42FC-1719-AD4F-AF516684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177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CAF2-8E60-059E-04C3-97CE9D08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D9B5DEFB-3135-F9D7-BBFF-F1D00B1DD743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Variance Stabilising Transformation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252E0A7F-31B9-50AC-B631-A04A1E85EF1D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361A1-F5AB-09ED-7122-18FE2C381DDD}"/>
              </a:ext>
            </a:extLst>
          </p:cNvPr>
          <p:cNvSpPr txBox="1"/>
          <p:nvPr/>
        </p:nvSpPr>
        <p:spPr>
          <a:xfrm>
            <a:off x="96301" y="1068670"/>
            <a:ext cx="117609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Segoe UI"/>
                <a:cs typeface="Segoe UI"/>
              </a:rPr>
              <a:t>Common option – variance stabilising transformation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29AC2-EE7B-E82A-5243-AAE17A03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1" y="1982135"/>
            <a:ext cx="6319846" cy="4688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0D256-05F1-319F-4616-A7B681CA50BC}"/>
              </a:ext>
            </a:extLst>
          </p:cNvPr>
          <p:cNvSpPr txBox="1"/>
          <p:nvPr/>
        </p:nvSpPr>
        <p:spPr>
          <a:xfrm>
            <a:off x="7412435" y="2195307"/>
            <a:ext cx="376223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Removes the dependence of the variance on the mean.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Can also use an </a:t>
            </a:r>
            <a:r>
              <a:rPr lang="en-US" sz="2800" dirty="0" err="1">
                <a:latin typeface="Segoe UI"/>
                <a:cs typeface="Segoe UI"/>
              </a:rPr>
              <a:t>rlog</a:t>
            </a:r>
            <a:r>
              <a:rPr lang="en-US" sz="2800" dirty="0">
                <a:latin typeface="Segoe UI"/>
                <a:cs typeface="Segoe UI"/>
              </a:rPr>
              <a:t> transformation.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9D4E5-0FC8-B275-A87C-1981525F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587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8341-5147-B0E2-D80C-401786FFD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B6D5BAA9-9A6E-D825-1FD3-AA862C68FB89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Lecture Plan</a:t>
            </a:r>
            <a:endParaRPr lang="en-US" sz="540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A5950305-F570-E517-8F35-4B77A12EB83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52D99-C9A3-67C5-7218-04BF828B2CCC}"/>
              </a:ext>
            </a:extLst>
          </p:cNvPr>
          <p:cNvSpPr txBox="1"/>
          <p:nvPr/>
        </p:nvSpPr>
        <p:spPr>
          <a:xfrm>
            <a:off x="304799" y="1086678"/>
            <a:ext cx="7877533" cy="6417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Principles 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Techniques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Microarrays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>
              <a:latin typeface="Segoe UI"/>
              <a:cs typeface="Segoe UI"/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dirty="0" err="1">
                <a:latin typeface="Segoe UI"/>
                <a:cs typeface="Segoe UI"/>
              </a:rPr>
              <a:t>Seq</a:t>
            </a:r>
            <a:r>
              <a:rPr lang="en-GB" sz="2800" dirty="0">
                <a:latin typeface="Segoe UI"/>
                <a:cs typeface="Segoe UI"/>
              </a:rPr>
              <a:t> library preparation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selection/Depletion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Read Mapping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29C865-E51C-3142-299E-9D2A84692587}"/>
              </a:ext>
            </a:extLst>
          </p:cNvPr>
          <p:cNvSpPr txBox="1"/>
          <p:nvPr/>
        </p:nvSpPr>
        <p:spPr>
          <a:xfrm>
            <a:off x="6207760" y="1087120"/>
            <a:ext cx="5415280" cy="40267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Counting Reads</a:t>
            </a:r>
            <a:r>
              <a:rPr lang="en-US" sz="2800" dirty="0">
                <a:latin typeface="Segoe UI"/>
                <a:cs typeface="Arial"/>
              </a:rPr>
              <a:t>​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Pre-visualisation transformations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b="1" dirty="0">
                <a:solidFill>
                  <a:srgbClr val="6077CC"/>
                </a:solidFill>
                <a:latin typeface="Segoe UI"/>
                <a:cs typeface="Arial"/>
              </a:rPr>
              <a:t>Visualisation</a:t>
            </a:r>
            <a:r>
              <a:rPr lang="en-US" sz="2800" b="1" dirty="0">
                <a:solidFill>
                  <a:srgbClr val="6077CC"/>
                </a:solidFill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b="1" dirty="0">
                <a:solidFill>
                  <a:srgbClr val="6077CC"/>
                </a:solidFill>
                <a:latin typeface="Segoe UI"/>
                <a:cs typeface="Arial"/>
              </a:rPr>
              <a:t>Heatmaps</a:t>
            </a:r>
            <a:r>
              <a:rPr lang="en-US" sz="2800" b="1" dirty="0">
                <a:solidFill>
                  <a:srgbClr val="6077CC"/>
                </a:solidFill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Principal Components Analysis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228600" indent="-457200">
              <a:spcBef>
                <a:spcPts val="1000"/>
              </a:spcBef>
              <a:buFont typeface="Arial,Sans-Serif"/>
              <a:buChar char="•"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AD53E-81C5-665C-CBBD-2E8F008F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283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75DC-1F13-F5F7-141F-203FFA7A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3E3B1149-ACFA-53E4-619F-BC3322D473C4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Gene Expression Heatmaps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21A79951-7E0B-F6F1-D6DB-F66027EAEC6A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D5503-E906-BD8B-A348-B65A333E5486}"/>
              </a:ext>
            </a:extLst>
          </p:cNvPr>
          <p:cNvSpPr txBox="1"/>
          <p:nvPr/>
        </p:nvSpPr>
        <p:spPr>
          <a:xfrm>
            <a:off x="100975" y="1068670"/>
            <a:ext cx="12120864" cy="18252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It is common to look at the relative expression of specific genes in different samples.</a:t>
            </a:r>
          </a:p>
          <a:p>
            <a:r>
              <a:rPr lang="en-US" sz="2800" dirty="0">
                <a:latin typeface="Segoe UI"/>
                <a:cs typeface="Segoe UI"/>
              </a:rPr>
              <a:t>This can be for highly expressed genes, random genes, or specific genes of interest.</a:t>
            </a: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01D70442-F8F3-5A6D-C240-73EEAAD2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59" y="3003559"/>
            <a:ext cx="5142682" cy="1711053"/>
          </a:xfrm>
          <a:prstGeom prst="rect">
            <a:avLst/>
          </a:prstGeom>
        </p:spPr>
      </p:pic>
      <p:pic>
        <p:nvPicPr>
          <p:cNvPr id="11" name="Picture 10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59CAB0CA-909D-B572-ED57-E22F71C14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4" y="5152984"/>
            <a:ext cx="8774686" cy="14746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AC0CAF-85C5-8FE5-69EB-50A1539C4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801" y="2710913"/>
            <a:ext cx="2920028" cy="22869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FDC7B-80BD-1982-058B-356DE4AB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518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22E11-347B-36A7-49A6-CADE1A61F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6B662658-AC5D-66DA-212B-B557E69C9032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Gene Expression Heatmaps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8C80A1B8-2E1F-7A0C-1F33-7E017CB5710F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2" name="Picture 1" descr="DESeq2 Course Work">
            <a:extLst>
              <a:ext uri="{FF2B5EF4-FFF2-40B4-BE49-F238E27FC236}">
                <a16:creationId xmlns:a16="http://schemas.microsoft.com/office/drawing/2014/main" id="{D955AA4C-6DAB-9EF1-023C-97EB6496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8" y="1180221"/>
            <a:ext cx="4790781" cy="3422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C6CAA-DBD3-30B0-DE1B-94B927B5233B}"/>
              </a:ext>
            </a:extLst>
          </p:cNvPr>
          <p:cNvSpPr txBox="1"/>
          <p:nvPr/>
        </p:nvSpPr>
        <p:spPr>
          <a:xfrm>
            <a:off x="305642" y="4606344"/>
            <a:ext cx="5178795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https://shiring.github.io/rna-seq/deseq2/teaching/2016/09/29/DESeq2_course_blog_files/figure-markdown_github/heatmaps2-2.png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5A651-54C8-70BB-85AA-8F1CB3EB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42" y="2890895"/>
            <a:ext cx="5695950" cy="360997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06DD77-7AB5-8E80-24FE-5CDC5B33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588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B5F9-3212-7BE7-EDE3-266B5F379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D59B08AF-E461-B2C2-CA75-242C4E338A4A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Gene Expression Heatmaps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E3EF4DBB-07DB-B09A-5919-89B29C6A380D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992E1-5BE6-0F75-5B1D-7829853E8B72}"/>
              </a:ext>
            </a:extLst>
          </p:cNvPr>
          <p:cNvSpPr txBox="1"/>
          <p:nvPr/>
        </p:nvSpPr>
        <p:spPr>
          <a:xfrm>
            <a:off x="72926" y="848952"/>
            <a:ext cx="1212086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Sometimes one sample will look very different from the others – can be a sign of a problem. </a:t>
            </a:r>
            <a:endParaRPr lang="en-US" dirty="0"/>
          </a:p>
        </p:txBody>
      </p:sp>
      <p:pic>
        <p:nvPicPr>
          <p:cNvPr id="9" name="Picture 8" descr="weird behaviour DESeq2 1.18.1">
            <a:extLst>
              <a:ext uri="{FF2B5EF4-FFF2-40B4-BE49-F238E27FC236}">
                <a16:creationId xmlns:a16="http://schemas.microsoft.com/office/drawing/2014/main" id="{E85ACC2D-1999-58D3-B5F6-F60F4AF1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60" y="2222422"/>
            <a:ext cx="2161309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DA0C5A-B119-DFCD-2719-E95063FC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57" y="1712637"/>
            <a:ext cx="6900074" cy="18012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71E69A-5447-43E1-C5B0-FCB3A94F62B3}"/>
              </a:ext>
            </a:extLst>
          </p:cNvPr>
          <p:cNvSpPr txBox="1"/>
          <p:nvPr/>
        </p:nvSpPr>
        <p:spPr>
          <a:xfrm>
            <a:off x="4373786" y="3448167"/>
            <a:ext cx="39633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https://support.bioconductor.org/p/9146960/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6C605-B70F-D0BB-97AC-8ECB363E255B}"/>
              </a:ext>
            </a:extLst>
          </p:cNvPr>
          <p:cNvSpPr txBox="1"/>
          <p:nvPr/>
        </p:nvSpPr>
        <p:spPr>
          <a:xfrm>
            <a:off x="755455" y="6426044"/>
            <a:ext cx="341170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https://support.bioconductor.org/p/106505/</a:t>
            </a:r>
          </a:p>
        </p:txBody>
      </p:sp>
      <p:pic>
        <p:nvPicPr>
          <p:cNvPr id="15" name="Picture 14" descr="Heatmap of top DE genes. ">
            <a:extLst>
              <a:ext uri="{FF2B5EF4-FFF2-40B4-BE49-F238E27FC236}">
                <a16:creationId xmlns:a16="http://schemas.microsoft.com/office/drawing/2014/main" id="{B738E507-E870-FE0C-5D6E-917C6AD447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94" t="18063" r="-308" b="60"/>
          <a:stretch/>
        </p:blipFill>
        <p:spPr>
          <a:xfrm>
            <a:off x="5797102" y="3735352"/>
            <a:ext cx="2925433" cy="2813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8A9F7E-CDC5-B588-191E-B5510919B48A}"/>
              </a:ext>
            </a:extLst>
          </p:cNvPr>
          <p:cNvSpPr txBox="1"/>
          <p:nvPr/>
        </p:nvSpPr>
        <p:spPr>
          <a:xfrm>
            <a:off x="8959811" y="5743517"/>
            <a:ext cx="274320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https://training.galaxyproject.org/training-material/topics/transcriptomics/tutorials/rna-seq-viz-with-heatmap2/tutorial.html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003D29-F614-C5E5-8653-EC3202E0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0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94850-FA9A-6FB6-68A1-4FD5A735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48047588-578F-6FBE-A470-F094238F4B60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Sample Similarity Heatmaps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456ABEAD-A145-2430-5ADF-1215B0E4F0C2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5BEB69-407F-B9F2-CDDC-9D6351A558C5}"/>
              </a:ext>
            </a:extLst>
          </p:cNvPr>
          <p:cNvSpPr txBox="1"/>
          <p:nvPr/>
        </p:nvSpPr>
        <p:spPr>
          <a:xfrm>
            <a:off x="100975" y="1068670"/>
            <a:ext cx="1152248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It's also common to calculate a similarity matrix, showing how similar samples are to each other.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Similarity / distance can be measured in various ways: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Pearson / Spearman correlation coefficient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Euclidean distance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Represent the distance as a heatmap.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Shows how the samples cluster.</a:t>
            </a:r>
          </a:p>
        </p:txBody>
      </p:sp>
      <p:pic>
        <p:nvPicPr>
          <p:cNvPr id="21" name="Picture 20" descr="ROSALIND | Glossary | Euclidean distance">
            <a:extLst>
              <a:ext uri="{FF2B5EF4-FFF2-40B4-BE49-F238E27FC236}">
                <a16:creationId xmlns:a16="http://schemas.microsoft.com/office/drawing/2014/main" id="{0418D8B7-A0CF-6391-A1F7-09D7CC99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77" y="3014247"/>
            <a:ext cx="2743200" cy="21945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7A987E-F13F-0C0B-7867-9FFA9CF8163B}"/>
              </a:ext>
            </a:extLst>
          </p:cNvPr>
          <p:cNvSpPr txBox="1"/>
          <p:nvPr/>
        </p:nvSpPr>
        <p:spPr>
          <a:xfrm>
            <a:off x="8464277" y="5360180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https://rosalind.info/glossary/euclidean-distance/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83818-CBED-972A-69D1-7D8C50BB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242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E4447-3699-CFFB-9659-1D79AFD9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58DC44D9-09C3-A5CD-1E5B-0015B591247A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Sample Similarity Heatmaps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840E1511-9C56-6615-F91E-EF2C754A49F0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8F281-F177-CCBF-2760-AC9C56784496}"/>
              </a:ext>
            </a:extLst>
          </p:cNvPr>
          <p:cNvSpPr txBox="1"/>
          <p:nvPr/>
        </p:nvSpPr>
        <p:spPr>
          <a:xfrm>
            <a:off x="100975" y="1068670"/>
            <a:ext cx="1152248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Remember to be aware of whether you have a similarity or distance matrix: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Similarity – bigger numbers – more similar</a:t>
            </a:r>
          </a:p>
          <a:p>
            <a:r>
              <a:rPr lang="en-US" sz="2800" dirty="0">
                <a:latin typeface="Segoe UI"/>
                <a:cs typeface="Segoe UI"/>
              </a:rPr>
              <a:t>Distance – bigger numbers – more different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22D54-4265-83D2-6125-74A146EA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9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EDB65-A337-0283-0922-4BE06BE3A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A8B9030B-1122-B2F5-3889-32C1438E3638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Sample Similarity Heatmaps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1A684C65-CEC6-BF35-F3A6-FADE7252A7D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AADE9152-E64E-29C9-3A25-DE97EB75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77" y="1239828"/>
            <a:ext cx="5002262" cy="1765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20FF35-09EC-2E89-E15E-0A746C42CAC4}"/>
              </a:ext>
            </a:extLst>
          </p:cNvPr>
          <p:cNvSpPr txBox="1"/>
          <p:nvPr/>
        </p:nvSpPr>
        <p:spPr>
          <a:xfrm>
            <a:off x="222521" y="2905885"/>
            <a:ext cx="22756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Counts table</a:t>
            </a:r>
            <a:endParaRPr lang="en-US" dirty="0"/>
          </a:p>
        </p:txBody>
      </p:sp>
      <p:pic>
        <p:nvPicPr>
          <p:cNvPr id="10" name="Picture 9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0A3A6EC2-61AC-328F-84A1-E9246969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083" y="1155915"/>
            <a:ext cx="5192645" cy="2367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7F70F5-CE91-1F0B-735A-D571FBD44A7C}"/>
              </a:ext>
            </a:extLst>
          </p:cNvPr>
          <p:cNvSpPr txBox="1"/>
          <p:nvPr/>
        </p:nvSpPr>
        <p:spPr>
          <a:xfrm>
            <a:off x="6094128" y="3527639"/>
            <a:ext cx="46130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Euclidean distance matrix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499E9-743A-85B9-33E2-282B7EBC18AD}"/>
              </a:ext>
            </a:extLst>
          </p:cNvPr>
          <p:cNvSpPr txBox="1"/>
          <p:nvPr/>
        </p:nvSpPr>
        <p:spPr>
          <a:xfrm>
            <a:off x="5486398" y="4752449"/>
            <a:ext cx="46130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Heatmap</a:t>
            </a:r>
            <a:endParaRPr lang="en-US" dirty="0"/>
          </a:p>
        </p:txBody>
      </p:sp>
      <p:pic>
        <p:nvPicPr>
          <p:cNvPr id="14" name="Picture 13" descr="A colorful squares with white text&#10;&#10;AI-generated content may be incorrect.">
            <a:extLst>
              <a:ext uri="{FF2B5EF4-FFF2-40B4-BE49-F238E27FC236}">
                <a16:creationId xmlns:a16="http://schemas.microsoft.com/office/drawing/2014/main" id="{976A88F6-C166-027A-DF73-4EDB114D7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489" y="3431493"/>
            <a:ext cx="3683013" cy="32490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5DE11-225C-196B-573D-25DBCB6E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706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EBEA8-7D74-F8C5-5B05-FCB11237F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B676E4C9-2847-F477-35B2-A418CAF6C396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Sample Similarity Heatmaps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3901B0FD-5C64-72B1-2840-05B6862A626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9" name="Picture 8" descr="rnaseq: Output">
            <a:extLst>
              <a:ext uri="{FF2B5EF4-FFF2-40B4-BE49-F238E27FC236}">
                <a16:creationId xmlns:a16="http://schemas.microsoft.com/office/drawing/2014/main" id="{F363AC21-10DF-60F9-3508-8DA8ED25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16" r="143" b="3633"/>
          <a:stretch/>
        </p:blipFill>
        <p:spPr>
          <a:xfrm>
            <a:off x="306670" y="1241397"/>
            <a:ext cx="4877320" cy="39688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F92A9B-C788-5946-B797-84E3D588E98A}"/>
              </a:ext>
            </a:extLst>
          </p:cNvPr>
          <p:cNvSpPr txBox="1"/>
          <p:nvPr/>
        </p:nvSpPr>
        <p:spPr>
          <a:xfrm>
            <a:off x="395492" y="53555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https://nf-co.re/rnaseq/3.1/docs/output/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C14A43-885F-30E6-EF68-530040D6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63" y="995742"/>
            <a:ext cx="5085420" cy="4492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72342F-2047-1637-39E6-CE06E658346F}"/>
              </a:ext>
            </a:extLst>
          </p:cNvPr>
          <p:cNvSpPr txBox="1"/>
          <p:nvPr/>
        </p:nvSpPr>
        <p:spPr>
          <a:xfrm>
            <a:off x="7071173" y="5617296"/>
            <a:ext cx="475338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https://www.biorxiv.org/content/10.1101/2020.12.14.422610v2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83EC3-BAF6-F3F4-A4D5-A6CFE49C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82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C410-079D-5491-E790-911A3CCF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8D5B2514-768F-1DF4-3EA9-F2880A761BE7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Sample Similarity Heatmaps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CF8EB3DE-3E80-5833-2004-CCBA1617B841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4" name="Picture 3" descr="Class 11: RNA-seq Analysis • pbda">
            <a:extLst>
              <a:ext uri="{FF2B5EF4-FFF2-40B4-BE49-F238E27FC236}">
                <a16:creationId xmlns:a16="http://schemas.microsoft.com/office/drawing/2014/main" id="{E03166B3-606B-85FC-4CBA-8FD6351F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25" y="1093913"/>
            <a:ext cx="5262941" cy="438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C07A4-B4D4-FD6A-2B08-DFB6F351FFDC}"/>
              </a:ext>
            </a:extLst>
          </p:cNvPr>
          <p:cNvSpPr txBox="1"/>
          <p:nvPr/>
        </p:nvSpPr>
        <p:spPr>
          <a:xfrm>
            <a:off x="6262425" y="5668719"/>
            <a:ext cx="48889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https://rnabioco.github.io/practical-data-analysis/articles/class-11_files/figure-html/unnamed-chunk-5-1.png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D1C861-A35F-52B2-7DA5-9AFCF8C5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2" y="963018"/>
            <a:ext cx="5160612" cy="51657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40619-463D-EB5B-366B-1895FFEF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0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266C6-594E-3A02-2510-459059F4F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51EB64D0-DE9B-99F6-D653-AC9EFE1A59A2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Principles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8B515978-7795-66BC-B1BC-A9CF4F866C4A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8F2AC-241C-FDB8-3DC3-3BEDCB9070F6}"/>
              </a:ext>
            </a:extLst>
          </p:cNvPr>
          <p:cNvSpPr txBox="1"/>
          <p:nvPr/>
        </p:nvSpPr>
        <p:spPr>
          <a:xfrm>
            <a:off x="94585" y="1014165"/>
            <a:ext cx="11800377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Identify genes which are significantly more expressed in one condition than another</a:t>
            </a:r>
            <a:endParaRPr lang="en-US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Uses </a:t>
            </a:r>
            <a:r>
              <a:rPr lang="en-GB" sz="2800" b="1" dirty="0">
                <a:latin typeface="Segoe UI"/>
                <a:cs typeface="Segoe UI"/>
              </a:rPr>
              <a:t>transcription </a:t>
            </a:r>
            <a:r>
              <a:rPr lang="en-GB" sz="2800" dirty="0">
                <a:latin typeface="Segoe UI"/>
                <a:cs typeface="Segoe UI"/>
              </a:rPr>
              <a:t>as a proxy for expression – assumes that the transcripts are equally translated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Gene expression is actually controlled by both transcription and translation – just because a gene is more transcribed, doesn't mean there is more of the protein</a:t>
            </a:r>
          </a:p>
          <a:p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8D62D-8DE6-F1EA-96DC-D67FACA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637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3D3C7-9A9D-5AC9-E891-77349482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329B97F5-0F99-CA7E-CBA6-E2A7B981D2E1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Sample Similarity Heatmaps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27413F09-23C0-7EBE-97FF-BD3EDB96FC1D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3" name="Picture 2" descr="Chapter 3 Quality Control | 2024_RNA-seq-analysis">
            <a:extLst>
              <a:ext uri="{FF2B5EF4-FFF2-40B4-BE49-F238E27FC236}">
                <a16:creationId xmlns:a16="http://schemas.microsoft.com/office/drawing/2014/main" id="{3B038CA4-3D4D-1BB6-4B2A-3044F2CA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0" y="1463638"/>
            <a:ext cx="4795456" cy="2719938"/>
          </a:xfrm>
          <a:prstGeom prst="rect">
            <a:avLst/>
          </a:prstGeom>
        </p:spPr>
      </p:pic>
      <p:pic>
        <p:nvPicPr>
          <p:cNvPr id="10" name="Picture 9" descr="RNA Sequence Analysis - Bioinformatics Workbook">
            <a:extLst>
              <a:ext uri="{FF2B5EF4-FFF2-40B4-BE49-F238E27FC236}">
                <a16:creationId xmlns:a16="http://schemas.microsoft.com/office/drawing/2014/main" id="{7321845D-E8D7-A18D-5F3D-EC8DA027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97" y="1243976"/>
            <a:ext cx="4388746" cy="44027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D839BA-FCA7-BF0F-3DE3-4811102136E7}"/>
              </a:ext>
            </a:extLst>
          </p:cNvPr>
          <p:cNvSpPr txBox="1"/>
          <p:nvPr/>
        </p:nvSpPr>
        <p:spPr>
          <a:xfrm>
            <a:off x="6837431" y="5495750"/>
            <a:ext cx="422512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https://bioinformaticsworkbook.org/dataAnalysis/RNA-Seq/RNA-SeqIntro/Differential-Expression-Analysis.html#gsc.tab=0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1225C-E3DB-6B40-75AD-D03754638156}"/>
              </a:ext>
            </a:extLst>
          </p:cNvPr>
          <p:cNvSpPr txBox="1"/>
          <p:nvPr/>
        </p:nvSpPr>
        <p:spPr>
          <a:xfrm>
            <a:off x="194474" y="4186793"/>
            <a:ext cx="511334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https://hbctraining.github.io/Training-modules/planning_successful_rnaseq/lessons/sample_level_QC.html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2DDE4-049A-024B-5597-56102E94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696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400C-D84E-A9BE-8455-E0913F6D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73E505A1-72D9-1693-1690-A34542E5E3C8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Lecture Plan</a:t>
            </a:r>
            <a:endParaRPr lang="en-US" sz="540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1A150245-BEE5-1E2F-2AA9-B9DF65DC5E28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3AB06-0E04-5C35-5AB1-DB5E6E11CCDC}"/>
              </a:ext>
            </a:extLst>
          </p:cNvPr>
          <p:cNvSpPr txBox="1"/>
          <p:nvPr/>
        </p:nvSpPr>
        <p:spPr>
          <a:xfrm>
            <a:off x="304799" y="1086678"/>
            <a:ext cx="7877533" cy="6417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Principles 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Techniques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Microarrays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>
              <a:latin typeface="Segoe UI"/>
              <a:cs typeface="Segoe UI"/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dirty="0" err="1">
                <a:latin typeface="Segoe UI"/>
                <a:cs typeface="Segoe UI"/>
              </a:rPr>
              <a:t>Seq</a:t>
            </a:r>
            <a:r>
              <a:rPr lang="en-GB" sz="2800" dirty="0">
                <a:latin typeface="Segoe UI"/>
                <a:cs typeface="Segoe UI"/>
              </a:rPr>
              <a:t> library preparation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selection/Depletion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Read Mapping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485B-726F-86FC-131A-7B4A6EE8CEF1}"/>
              </a:ext>
            </a:extLst>
          </p:cNvPr>
          <p:cNvSpPr txBox="1"/>
          <p:nvPr/>
        </p:nvSpPr>
        <p:spPr>
          <a:xfrm>
            <a:off x="6207760" y="1087120"/>
            <a:ext cx="5415280" cy="40267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Counting Reads</a:t>
            </a:r>
            <a:r>
              <a:rPr lang="en-US" sz="2800" dirty="0">
                <a:latin typeface="Segoe UI"/>
                <a:cs typeface="Arial"/>
              </a:rPr>
              <a:t>​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Pre-visualisation transformations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Visualisation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Heatmaps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b="1" dirty="0">
                <a:solidFill>
                  <a:srgbClr val="6077CC"/>
                </a:solidFill>
                <a:latin typeface="Segoe UI"/>
                <a:cs typeface="Arial"/>
              </a:rPr>
              <a:t>Principal Components Analysis</a:t>
            </a:r>
            <a:r>
              <a:rPr lang="en-US" sz="2800" b="1" dirty="0">
                <a:solidFill>
                  <a:srgbClr val="6077CC"/>
                </a:solidFill>
                <a:latin typeface="Segoe UI"/>
                <a:cs typeface="Arial"/>
              </a:rPr>
              <a:t>​</a:t>
            </a:r>
          </a:p>
          <a:p>
            <a:pPr marL="228600" indent="-457200">
              <a:spcBef>
                <a:spcPts val="1000"/>
              </a:spcBef>
              <a:buFont typeface="Arial,Sans-Serif"/>
              <a:buChar char="•"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6F06-2662-1BFB-4FCB-83FA892E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432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9BDFE-8E0E-09B4-C94B-D0EAADC3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657F2B91-B9D1-54E3-77AC-2B3BB59D0B3E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2227291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 (PCA)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167626AA-EDB4-0C55-EF95-1AB2CE4235B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2994A-585B-324D-4027-DD2642290AF4}"/>
              </a:ext>
            </a:extLst>
          </p:cNvPr>
          <p:cNvSpPr txBox="1"/>
          <p:nvPr/>
        </p:nvSpPr>
        <p:spPr>
          <a:xfrm>
            <a:off x="175773" y="1143468"/>
            <a:ext cx="1163935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Another method to show how the samples cluster.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Gene expression data is </a:t>
            </a:r>
            <a:r>
              <a:rPr lang="en-US" sz="2800" b="1" dirty="0">
                <a:latin typeface="Segoe UI"/>
                <a:cs typeface="Segoe UI"/>
              </a:rPr>
              <a:t>multidimensional.</a:t>
            </a:r>
          </a:p>
          <a:p>
            <a:endParaRPr lang="en-US" sz="2800" b="1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Each gene is a dimension – in theory you could plot a scatter plot with one dimension for each gene.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PCA aims to reduce the dimensionality of the data so that it can be shown on a single axis.</a:t>
            </a:r>
          </a:p>
          <a:p>
            <a:endParaRPr lang="en-US" sz="2800" dirty="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B1963-9697-FD14-51BD-CC281201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122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3ED2-B660-FBA5-C848-BD852F388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F4A852DC-67DA-AB17-72C1-5893189EBD2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91F756CF-BE8E-B755-E0BF-034702B6DC6C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65B64C-BA96-8A69-B0E6-CDF54CA6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560" y="850822"/>
            <a:ext cx="5839556" cy="5731362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64102EBA-98FB-F8FD-AB41-A55274F7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81" y="945313"/>
            <a:ext cx="4600226" cy="1624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C48649-CB23-FFF7-C1D1-4DB1E1D76F2C}"/>
              </a:ext>
            </a:extLst>
          </p:cNvPr>
          <p:cNvSpPr txBox="1"/>
          <p:nvPr/>
        </p:nvSpPr>
        <p:spPr>
          <a:xfrm>
            <a:off x="96300" y="3499590"/>
            <a:ext cx="460371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Samples can be placed in space based on gene counts.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92335-B051-4B78-53D0-29E98C89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702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AC484-BC82-16F2-A142-89883924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43368530-0F94-8740-2897-4AABD5CB39A6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160CA42B-1E80-C887-B53C-F9D004B8581A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FC4EB-49B6-DFE6-4201-BF4E69D9343E}"/>
              </a:ext>
            </a:extLst>
          </p:cNvPr>
          <p:cNvSpPr txBox="1"/>
          <p:nvPr/>
        </p:nvSpPr>
        <p:spPr>
          <a:xfrm>
            <a:off x="96300" y="1147550"/>
            <a:ext cx="460371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Beyond 3 genes </a:t>
            </a:r>
            <a:r>
              <a:rPr lang="en-US" sz="2800" dirty="0" err="1">
                <a:latin typeface="Segoe UI"/>
                <a:cs typeface="Segoe UI"/>
              </a:rPr>
              <a:t>visualisation</a:t>
            </a:r>
            <a:r>
              <a:rPr lang="en-US" sz="2800" dirty="0">
                <a:latin typeface="Segoe UI"/>
                <a:cs typeface="Segoe UI"/>
              </a:rPr>
              <a:t> as a scatter plot becomes impossible.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PCA allows us to reduce the thousands of variables into fewer variables which still explain most of the variation in the sample.</a:t>
            </a:r>
          </a:p>
        </p:txBody>
      </p:sp>
      <p:pic>
        <p:nvPicPr>
          <p:cNvPr id="3" name="Picture 2" descr="3D scatterplot — Matplotlib 3.10.0 documentation">
            <a:extLst>
              <a:ext uri="{FF2B5EF4-FFF2-40B4-BE49-F238E27FC236}">
                <a16:creationId xmlns:a16="http://schemas.microsoft.com/office/drawing/2014/main" id="{4AF3096E-6841-1C8A-F255-0C214EC9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44" t="13886" r="10853" b="3730"/>
          <a:stretch/>
        </p:blipFill>
        <p:spPr>
          <a:xfrm>
            <a:off x="5784095" y="1308100"/>
            <a:ext cx="4482593" cy="4038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41DE5-0E06-28F5-4E75-9D375882A284}"/>
              </a:ext>
            </a:extLst>
          </p:cNvPr>
          <p:cNvSpPr txBox="1"/>
          <p:nvPr/>
        </p:nvSpPr>
        <p:spPr>
          <a:xfrm>
            <a:off x="6563360" y="4765040"/>
            <a:ext cx="104648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Gene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F711F-BCCF-3EF3-5965-EB6D7C85638F}"/>
              </a:ext>
            </a:extLst>
          </p:cNvPr>
          <p:cNvSpPr/>
          <p:nvPr/>
        </p:nvSpPr>
        <p:spPr>
          <a:xfrm>
            <a:off x="9936480" y="2367280"/>
            <a:ext cx="812800" cy="89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375DE-AB6C-8053-49C0-699122EDFBFF}"/>
              </a:ext>
            </a:extLst>
          </p:cNvPr>
          <p:cNvSpPr txBox="1"/>
          <p:nvPr/>
        </p:nvSpPr>
        <p:spPr>
          <a:xfrm>
            <a:off x="9926319" y="2626358"/>
            <a:ext cx="104648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Gene 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9E9854-5B2E-F1E5-6B80-1D9CBDAED963}"/>
              </a:ext>
            </a:extLst>
          </p:cNvPr>
          <p:cNvGrpSpPr/>
          <p:nvPr/>
        </p:nvGrpSpPr>
        <p:grpSpPr>
          <a:xfrm>
            <a:off x="9042399" y="4317999"/>
            <a:ext cx="1117599" cy="1153161"/>
            <a:chOff x="9042399" y="4317999"/>
            <a:chExt cx="1117599" cy="11531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8104A3-64CF-25FE-EFA4-EF3A37C48E14}"/>
                </a:ext>
              </a:extLst>
            </p:cNvPr>
            <p:cNvSpPr/>
            <p:nvPr/>
          </p:nvSpPr>
          <p:spPr>
            <a:xfrm>
              <a:off x="9347198" y="4317999"/>
              <a:ext cx="812800" cy="894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CFA071-C6F4-4309-AA3C-66D6CD4BD10D}"/>
                </a:ext>
              </a:extLst>
            </p:cNvPr>
            <p:cNvSpPr/>
            <p:nvPr/>
          </p:nvSpPr>
          <p:spPr>
            <a:xfrm>
              <a:off x="9042399" y="4577080"/>
              <a:ext cx="812800" cy="894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E3D3F3-FCCB-3041-8FBF-130E6C73DE92}"/>
              </a:ext>
            </a:extLst>
          </p:cNvPr>
          <p:cNvSpPr txBox="1"/>
          <p:nvPr/>
        </p:nvSpPr>
        <p:spPr>
          <a:xfrm>
            <a:off x="9113520" y="4394199"/>
            <a:ext cx="104648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Gene 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F172707-4584-CA6C-2FD1-DFDE858B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23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18B1C-631C-606A-D752-FD3FBF63F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714080F0-297F-F8F9-ABE9-280CF6E0C9C0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C583D444-4D99-419D-2A6D-E24F5312B819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3" name="Picture 2" descr="A graph with colorful dots and triangles&#10;&#10;AI-generated content may be incorrect.">
            <a:extLst>
              <a:ext uri="{FF2B5EF4-FFF2-40B4-BE49-F238E27FC236}">
                <a16:creationId xmlns:a16="http://schemas.microsoft.com/office/drawing/2014/main" id="{1A6F402C-7874-DDF1-E6E2-B7926D847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905" y="1239520"/>
            <a:ext cx="3949750" cy="5242560"/>
          </a:xfrm>
          <a:prstGeom prst="rect">
            <a:avLst/>
          </a:prstGeom>
        </p:spPr>
      </p:pic>
      <p:pic>
        <p:nvPicPr>
          <p:cNvPr id="4" name="Picture 3" descr="QC methods for DE analysis using DESeq2 | Introduction to DGE - ARCHIVED">
            <a:extLst>
              <a:ext uri="{FF2B5EF4-FFF2-40B4-BE49-F238E27FC236}">
                <a16:creationId xmlns:a16="http://schemas.microsoft.com/office/drawing/2014/main" id="{4214A6F7-C76B-594D-874C-BE30AFF1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46222"/>
            <a:ext cx="5313679" cy="3617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3831D3-AC69-924F-F6DE-9F58D0D32BAA}"/>
              </a:ext>
            </a:extLst>
          </p:cNvPr>
          <p:cNvSpPr txBox="1"/>
          <p:nvPr/>
        </p:nvSpPr>
        <p:spPr>
          <a:xfrm>
            <a:off x="355600" y="475488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https://hbctraining.github.io/DGE_workshop/lessons/03_DGE_QC_analysis.html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3BDE10-128D-BC82-2B6D-5C7FAB37F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625" y="228918"/>
            <a:ext cx="1245870" cy="1386205"/>
          </a:xfrm>
          <a:prstGeom prst="rect">
            <a:avLst/>
          </a:prstGeom>
        </p:spPr>
      </p:pic>
      <p:pic>
        <p:nvPicPr>
          <p:cNvPr id="11" name="Picture 10" descr="05 Assessing the quality of RNA-seq experiments – Introduction to RNA-seq">
            <a:extLst>
              <a:ext uri="{FF2B5EF4-FFF2-40B4-BE49-F238E27FC236}">
                <a16:creationId xmlns:a16="http://schemas.microsoft.com/office/drawing/2014/main" id="{3AF9B73E-35C6-3E6D-8EDC-EC98046C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638" y="3239609"/>
            <a:ext cx="3108960" cy="2852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82D2C2-2036-AB17-3285-B8D3D0FC3A23}"/>
              </a:ext>
            </a:extLst>
          </p:cNvPr>
          <p:cNvSpPr txBox="1"/>
          <p:nvPr/>
        </p:nvSpPr>
        <p:spPr>
          <a:xfrm>
            <a:off x="4612515" y="6090328"/>
            <a:ext cx="2743200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https://scienceparkstudygroup.github.io/rna-seq-lesson/05-descriptive-plots/index.html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F2B55B2-E09E-7566-6E04-FEA62762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13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0E9E8-49AF-1601-3301-D8EF1134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9DB1B264-F6CF-75E1-E447-A3961452AF6D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Batch Effects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6F8282BB-ED61-170C-0083-E246910D9385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90048-00CD-C817-94A4-552C57B92673}"/>
              </a:ext>
            </a:extLst>
          </p:cNvPr>
          <p:cNvSpPr txBox="1"/>
          <p:nvPr/>
        </p:nvSpPr>
        <p:spPr>
          <a:xfrm>
            <a:off x="96300" y="1147550"/>
            <a:ext cx="1152267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A PCA can be a very useful way to identify batch effects.</a:t>
            </a:r>
            <a:endParaRPr lang="en-US" dirty="0">
              <a:latin typeface="Aptos" panose="020B0004020202020204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Batch effects: sources of variation besides biological differences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e.g.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Sample preparation date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Sequencing </a:t>
            </a:r>
            <a:r>
              <a:rPr lang="en-US" sz="2800" dirty="0" err="1">
                <a:latin typeface="Segoe UI"/>
                <a:cs typeface="Segoe UI"/>
              </a:rPr>
              <a:t>centre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Segoe UI"/>
                <a:cs typeface="Segoe UI"/>
              </a:rPr>
              <a:t>Researcher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It can be possible to correct for batch effects but </a:t>
            </a:r>
            <a:r>
              <a:rPr lang="en-US" sz="2800" b="1" dirty="0">
                <a:latin typeface="Segoe UI"/>
                <a:cs typeface="Segoe UI"/>
              </a:rPr>
              <a:t>samples from different conditions need to be in different batches.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54C006-4BA5-29E4-8BE9-B507DAE9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132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74A4C-BD76-2708-8EE9-1273CE68A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3C93B02D-23B2-BDDF-D4D2-177911309C7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Batch Effects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8FE44F49-E63E-4E25-2532-E203E1F59C4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13475-9EF7-263B-E3C7-9C86044C53B7}"/>
              </a:ext>
            </a:extLst>
          </p:cNvPr>
          <p:cNvSpPr txBox="1"/>
          <p:nvPr/>
        </p:nvSpPr>
        <p:spPr>
          <a:xfrm>
            <a:off x="96300" y="852910"/>
            <a:ext cx="1152267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e.g.</a:t>
            </a:r>
            <a:endParaRPr lang="en-US" dirty="0"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Batch 1 - Researcher 1, Day 1: Mock1, Mock2, Mock3</a:t>
            </a:r>
          </a:p>
          <a:p>
            <a:r>
              <a:rPr lang="en-US" sz="2800" dirty="0">
                <a:latin typeface="Segoe UI"/>
                <a:cs typeface="Segoe UI"/>
              </a:rPr>
              <a:t>Batch 2 - Researcher 2, Day 2: Infected1, Infected2, Infected3</a:t>
            </a:r>
            <a:endParaRPr lang="en-US" dirty="0"/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7B89F4-0284-81A2-EFA9-7C838DD1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2433955"/>
            <a:ext cx="4019550" cy="3981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69859-5F50-1852-2253-A5A381AE1E23}"/>
              </a:ext>
            </a:extLst>
          </p:cNvPr>
          <p:cNvSpPr txBox="1"/>
          <p:nvPr/>
        </p:nvSpPr>
        <p:spPr>
          <a:xfrm>
            <a:off x="4861340" y="2727430"/>
            <a:ext cx="699639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We can see that the samples don't cluster well by condition but we can't do anything about it.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BE25FA3-7A5E-2D5D-DE42-175106BA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634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2505C-99BA-0198-F1E5-A2668C5BF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5674FD7C-8F31-FC10-3CFE-0D6B440ADB43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Batch Effects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64F7610F-6A6C-514B-6EC6-787CEF6B318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80602-50C9-7848-F6AC-79F0F0E0C4B1}"/>
              </a:ext>
            </a:extLst>
          </p:cNvPr>
          <p:cNvSpPr txBox="1"/>
          <p:nvPr/>
        </p:nvSpPr>
        <p:spPr>
          <a:xfrm>
            <a:off x="96300" y="852910"/>
            <a:ext cx="1152267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e.g.</a:t>
            </a:r>
            <a:endParaRPr lang="en-US" dirty="0"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Batch 1 - Researcher 1, Day 1: Mock1, Infected2, Mock3</a:t>
            </a:r>
          </a:p>
          <a:p>
            <a:r>
              <a:rPr lang="en-US" sz="2800" dirty="0">
                <a:latin typeface="Segoe UI"/>
                <a:cs typeface="Segoe UI"/>
              </a:rPr>
              <a:t>Batch 2 - Researcher 2, Day 2: Mock2, Infected1, Infected3</a:t>
            </a:r>
            <a:endParaRPr lang="en-US" dirty="0"/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8FFAC2-D726-4FA4-4F7F-A2D3209C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2586355"/>
            <a:ext cx="4019550" cy="39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F73FE7-7E0F-92E8-347C-6E9575AEE5A6}"/>
              </a:ext>
            </a:extLst>
          </p:cNvPr>
          <p:cNvSpPr txBox="1"/>
          <p:nvPr/>
        </p:nvSpPr>
        <p:spPr>
          <a:xfrm>
            <a:off x="4861340" y="2727430"/>
            <a:ext cx="699639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We can see that the samples cluster primarily by batch and correct for it.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9703E-0460-7BD7-3325-EA44F2D3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2762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60C90-BD38-B818-66B6-8524D1D0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B0FD7936-AC3F-6039-7BA3-0069D7C9AAE1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197B6DA7-FE25-AAD4-06A8-805864EDA446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A35FD-9EF4-B362-C8AA-40DB0F25C8BA}"/>
              </a:ext>
            </a:extLst>
          </p:cNvPr>
          <p:cNvSpPr txBox="1"/>
          <p:nvPr/>
        </p:nvSpPr>
        <p:spPr>
          <a:xfrm>
            <a:off x="185124" y="6271774"/>
            <a:ext cx="80070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Josh Stamer, </a:t>
            </a:r>
            <a:r>
              <a:rPr lang="en-US" dirty="0" err="1"/>
              <a:t>StatQuest</a:t>
            </a:r>
            <a:r>
              <a:rPr lang="en-US" dirty="0"/>
              <a:t> https://www.youtube.com/watch?v=FgakZw6K1QQ</a:t>
            </a:r>
          </a:p>
        </p:txBody>
      </p:sp>
      <p:pic>
        <p:nvPicPr>
          <p:cNvPr id="2" name="Picture 1" descr="A graph with colored dots&#10;&#10;AI-generated content may be incorrect.">
            <a:extLst>
              <a:ext uri="{FF2B5EF4-FFF2-40B4-BE49-F238E27FC236}">
                <a16:creationId xmlns:a16="http://schemas.microsoft.com/office/drawing/2014/main" id="{2DB07057-1D0D-23BD-CB04-875E2DF5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87" y="1238834"/>
            <a:ext cx="4549956" cy="4483178"/>
          </a:xfrm>
          <a:prstGeom prst="rect">
            <a:avLst/>
          </a:prstGeom>
        </p:spPr>
      </p:pic>
      <p:pic>
        <p:nvPicPr>
          <p:cNvPr id="3" name="Picture 2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BB4E69B2-CE07-E427-CAAD-DD915FAF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" y="1403651"/>
            <a:ext cx="5539518" cy="1058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A4634-7134-2692-495A-641F4C8748ED}"/>
              </a:ext>
            </a:extLst>
          </p:cNvPr>
          <p:cNvSpPr txBox="1"/>
          <p:nvPr/>
        </p:nvSpPr>
        <p:spPr>
          <a:xfrm>
            <a:off x="182660" y="2844270"/>
            <a:ext cx="460371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We will go through an example PCA step by step.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In this example we just have two genes (so we don't really need a PCA).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661ADA-EBF5-A677-8E16-5E1A1C33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3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CC723-CF71-7ECC-5873-52633A361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A031992C-9D97-4038-D341-13DCE1DD35C5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Principles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88B8BEC0-9991-AD02-9300-E8CF00BBB61A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0CD99-2B67-27E8-AE5A-0282D76B449A}"/>
              </a:ext>
            </a:extLst>
          </p:cNvPr>
          <p:cNvSpPr txBox="1"/>
          <p:nvPr/>
        </p:nvSpPr>
        <p:spPr>
          <a:xfrm>
            <a:off x="141761" y="1088962"/>
            <a:ext cx="1190707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Based on analysis of thousands of genes</a:t>
            </a:r>
            <a:endParaRPr lang="en-US" dirty="0"/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Requires a statistical approach – gene expression will never be 100% identical, even between technical replicates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Based on identification of </a:t>
            </a:r>
            <a:r>
              <a:rPr lang="en-GB" sz="2800" b="1" dirty="0">
                <a:latin typeface="Segoe UI"/>
                <a:cs typeface="Segoe UI"/>
              </a:rPr>
              <a:t>outliers</a:t>
            </a:r>
          </a:p>
          <a:p>
            <a:endParaRPr lang="en-GB" sz="2800" b="1" dirty="0">
              <a:latin typeface="Segoe UI"/>
              <a:cs typeface="Segoe UI"/>
            </a:endParaRPr>
          </a:p>
        </p:txBody>
      </p:sp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A72D02FF-C7DE-1BAF-6735-2F0C9460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984" y="2856954"/>
            <a:ext cx="4106003" cy="35755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710FA-C467-F54B-8E9B-33724623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92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21AA-AF8F-2374-F5A8-AC010103E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150DFE9B-4FD0-60CC-0AAD-AC2013BB61B9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9AB95633-E125-95A4-3A8C-CEC74F1D3279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28EBA-8D55-486D-D355-F5D0655049B2}"/>
              </a:ext>
            </a:extLst>
          </p:cNvPr>
          <p:cNvSpPr txBox="1"/>
          <p:nvPr/>
        </p:nvSpPr>
        <p:spPr>
          <a:xfrm>
            <a:off x="236545" y="1021921"/>
            <a:ext cx="6034213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Segoe UI"/>
                <a:cs typeface="Segoe UI"/>
              </a:rPr>
              <a:t>First we </a:t>
            </a:r>
            <a:r>
              <a:rPr lang="en-US" sz="2800" dirty="0" err="1">
                <a:latin typeface="Segoe UI"/>
                <a:cs typeface="Segoe UI"/>
              </a:rPr>
              <a:t>centralise</a:t>
            </a:r>
            <a:r>
              <a:rPr lang="en-US" sz="2800" dirty="0">
                <a:latin typeface="Segoe UI"/>
                <a:cs typeface="Segoe UI"/>
              </a:rPr>
              <a:t> our data for each gene so that the mean is 1.</a:t>
            </a:r>
            <a:endParaRPr lang="en-US" dirty="0"/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Subtract the mean for each gene from the counts.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e.g. Gene 1 mean = 5.83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r>
              <a:rPr lang="en-US" sz="2800" dirty="0">
                <a:latin typeface="Segoe UI"/>
                <a:cs typeface="Segoe UI"/>
              </a:rPr>
              <a:t>Gene 1 Mouse 1 = 10 – 5.83 = 4.17</a:t>
            </a:r>
          </a:p>
          <a:p>
            <a:r>
              <a:rPr lang="en-US" sz="2800" dirty="0">
                <a:latin typeface="Segoe UI"/>
                <a:cs typeface="Segoe UI"/>
              </a:rPr>
              <a:t>Gene 1 Mouse 2 = 11 – 5.83 - 5.17</a:t>
            </a: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  <a:p>
            <a:endParaRPr lang="en-US" sz="2800" dirty="0">
              <a:latin typeface="Segoe UI"/>
              <a:cs typeface="Segoe UI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E3145D-A497-8238-4DDC-E93F34B4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50" y="2875966"/>
            <a:ext cx="5534844" cy="1106069"/>
          </a:xfrm>
          <a:prstGeom prst="rect">
            <a:avLst/>
          </a:prstGeom>
        </p:spPr>
      </p:pic>
      <p:pic>
        <p:nvPicPr>
          <p:cNvPr id="11" name="Picture 10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B0A471C0-9A6F-A33D-5B51-B476265F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75" y="1310154"/>
            <a:ext cx="5539518" cy="105879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9EB4341-9696-7C12-989F-A10733A8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321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6E7CF-81E8-7704-B22C-ED53163FB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101C5B22-DB32-3075-343D-526914132493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9959A8FF-4E09-E537-6877-F21901A334BD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4382-FD93-B5AE-3586-127D0F29D87F}"/>
              </a:ext>
            </a:extLst>
          </p:cNvPr>
          <p:cNvSpPr txBox="1"/>
          <p:nvPr/>
        </p:nvSpPr>
        <p:spPr>
          <a:xfrm>
            <a:off x="152399" y="1241638"/>
            <a:ext cx="57491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We then draw a line through the data which passes through the origin (0, 0).</a:t>
            </a:r>
          </a:p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This example is an arbitrary line.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FB997-D06C-03DB-3B29-6980918D5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64" y="1121963"/>
            <a:ext cx="5164687" cy="44925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6706CA-DDDE-A17B-8745-79D1D7F3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9205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3F9D0-39F2-9C7E-138E-134789864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D8A5BC83-3ADB-F697-8CA5-98DE35DDAB78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15121D54-3917-74A6-0F58-35EB34E96253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D851-D704-0E2B-AB47-DADACC5349DB}"/>
              </a:ext>
            </a:extLst>
          </p:cNvPr>
          <p:cNvSpPr txBox="1"/>
          <p:nvPr/>
        </p:nvSpPr>
        <p:spPr>
          <a:xfrm>
            <a:off x="96302" y="1115418"/>
            <a:ext cx="52021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The data is projected onto this line, by finding the nearest point to each data point on the line.</a:t>
            </a:r>
            <a:endParaRPr lang="en-US" dirty="0"/>
          </a:p>
        </p:txBody>
      </p:sp>
      <p:pic>
        <p:nvPicPr>
          <p:cNvPr id="2" name="Picture 1" descr="A diagram of gene and gene&#10;&#10;AI-generated content may be incorrect.">
            <a:extLst>
              <a:ext uri="{FF2B5EF4-FFF2-40B4-BE49-F238E27FC236}">
                <a16:creationId xmlns:a16="http://schemas.microsoft.com/office/drawing/2014/main" id="{86771C0E-9360-9BE3-CF38-FDBC9012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422" y="878871"/>
            <a:ext cx="4206344" cy="3669756"/>
          </a:xfrm>
          <a:prstGeom prst="rect">
            <a:avLst/>
          </a:prstGeom>
        </p:spPr>
      </p:pic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0BF79048-497D-4B70-109F-5D4EE66B0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0" y="2636613"/>
            <a:ext cx="4019349" cy="3496786"/>
          </a:xfrm>
          <a:prstGeom prst="rect">
            <a:avLst/>
          </a:prstGeom>
        </p:spPr>
      </p:pic>
      <p:pic>
        <p:nvPicPr>
          <p:cNvPr id="4" name="Picture 3" descr="A math equations with numbers and symbols&#10;&#10;AI-generated content may be incorrect.">
            <a:extLst>
              <a:ext uri="{FF2B5EF4-FFF2-40B4-BE49-F238E27FC236}">
                <a16:creationId xmlns:a16="http://schemas.microsoft.com/office/drawing/2014/main" id="{7DD62809-0F99-6EDE-A87F-C9F7FA3C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637" y="4772579"/>
            <a:ext cx="1770949" cy="1225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F66CD-684B-A2EA-B4C6-3925928533E9}"/>
              </a:ext>
            </a:extLst>
          </p:cNvPr>
          <p:cNvSpPr txBox="1"/>
          <p:nvPr/>
        </p:nvSpPr>
        <p:spPr>
          <a:xfrm>
            <a:off x="6094130" y="4855296"/>
            <a:ext cx="40007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= slope of the line</a:t>
            </a:r>
          </a:p>
          <a:p>
            <a:r>
              <a:rPr lang="en-US" i="1" dirty="0"/>
              <a:t>x</a:t>
            </a:r>
            <a:r>
              <a:rPr lang="en-US" sz="1200" i="1" baseline="-25000" dirty="0"/>
              <a:t>0</a:t>
            </a:r>
            <a:r>
              <a:rPr lang="en-US" dirty="0"/>
              <a:t> = position of point on x-axis</a:t>
            </a:r>
          </a:p>
          <a:p>
            <a:r>
              <a:rPr lang="en-US" i="1" dirty="0"/>
              <a:t>y</a:t>
            </a:r>
            <a:r>
              <a:rPr lang="en-US" i="1" baseline="-25000" dirty="0"/>
              <a:t>0</a:t>
            </a:r>
            <a:r>
              <a:rPr lang="en-US" dirty="0"/>
              <a:t> = position of point on y-axis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DE8C9-5204-5829-F5AE-54805FC61FE1}"/>
              </a:ext>
            </a:extLst>
          </p:cNvPr>
          <p:cNvSpPr txBox="1"/>
          <p:nvPr/>
        </p:nvSpPr>
        <p:spPr>
          <a:xfrm>
            <a:off x="6234375" y="5874412"/>
            <a:ext cx="40007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Here the slope is 1</a:t>
            </a:r>
          </a:p>
          <a:p>
            <a:r>
              <a:rPr lang="en-US" dirty="0"/>
              <a:t>(2.17 + 1.37) / (1 + 1) =</a:t>
            </a:r>
            <a:r>
              <a:rPr lang="en-US" dirty="0">
                <a:ea typeface="+mn-lt"/>
                <a:cs typeface="+mn-lt"/>
              </a:rPr>
              <a:t> 1.77</a:t>
            </a:r>
            <a:endParaRPr lang="en-US" dirty="0"/>
          </a:p>
          <a:p>
            <a:r>
              <a:rPr lang="en-US" dirty="0"/>
              <a:t>1 * 1.77 = 1.77</a:t>
            </a:r>
          </a:p>
          <a:p>
            <a:endParaRPr lang="en-US" dirty="0"/>
          </a:p>
        </p:txBody>
      </p:sp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E284A33-CEFB-2716-B9DD-7EA805443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232" y="5313956"/>
            <a:ext cx="998665" cy="1349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C8C518-44DB-20F7-F92C-85EECFF533DA}"/>
              </a:ext>
            </a:extLst>
          </p:cNvPr>
          <p:cNvSpPr txBox="1"/>
          <p:nvPr/>
        </p:nvSpPr>
        <p:spPr>
          <a:xfrm>
            <a:off x="7538657" y="2162583"/>
            <a:ext cx="13968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(1.77, 1.77)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E6DDF3-0E4F-C487-7217-DA4AD5E6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261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3B1CF-C213-E93C-0367-7252E924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21D0D1AB-D8FE-63BC-BA47-266FB1681675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C569722D-B12E-AA76-BCDC-0E8411389B9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45D02-33EA-209C-7E9F-7E87A9ABB4B6}"/>
              </a:ext>
            </a:extLst>
          </p:cNvPr>
          <p:cNvSpPr txBox="1"/>
          <p:nvPr/>
        </p:nvSpPr>
        <p:spPr>
          <a:xfrm>
            <a:off x="208498" y="1087369"/>
            <a:ext cx="52021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We then calculate the distance between each projected point and the origin.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6F707-E106-4286-4431-8812D57C9137}"/>
              </a:ext>
            </a:extLst>
          </p:cNvPr>
          <p:cNvSpPr/>
          <p:nvPr/>
        </p:nvSpPr>
        <p:spPr>
          <a:xfrm>
            <a:off x="5729492" y="1816769"/>
            <a:ext cx="2145754" cy="164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diagram of a function&#10;&#10;AI-generated content may be incorrect.">
            <a:extLst>
              <a:ext uri="{FF2B5EF4-FFF2-40B4-BE49-F238E27FC236}">
                <a16:creationId xmlns:a16="http://schemas.microsoft.com/office/drawing/2014/main" id="{45CE1003-500A-653C-5AAB-DE5DAB09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214" y="1519324"/>
            <a:ext cx="5183386" cy="4506553"/>
          </a:xfrm>
          <a:prstGeom prst="rect">
            <a:avLst/>
          </a:prstGeom>
        </p:spPr>
      </p:pic>
      <p:pic>
        <p:nvPicPr>
          <p:cNvPr id="8" name="Picture 7" descr="Pythagoras on the Purpose of Life and the Meaning of Wisdom – The  Marginalian">
            <a:extLst>
              <a:ext uri="{FF2B5EF4-FFF2-40B4-BE49-F238E27FC236}">
                <a16:creationId xmlns:a16="http://schemas.microsoft.com/office/drawing/2014/main" id="{C11A3CDC-E1A1-6E3C-C49C-339731E1B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72" y="4419905"/>
            <a:ext cx="3860488" cy="2029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840E4-3A99-BC24-A1EF-8CD80377F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647" y="2710300"/>
            <a:ext cx="3345379" cy="89511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3F329E-9DE8-071E-A9B6-31E981DA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4765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21808-6FB8-0798-0434-32C93B53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26C3B14C-8FA1-03B1-0B34-7FCF6C292464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C3417C61-63FE-F382-5919-EC4EBD62982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2DCE0764-54A6-F261-22CA-CB791B5D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74" y="1307379"/>
            <a:ext cx="4019550" cy="3981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7F2BA-84B5-89E8-D625-7CC07AA1EF30}"/>
              </a:ext>
            </a:extLst>
          </p:cNvPr>
          <p:cNvSpPr txBox="1"/>
          <p:nvPr/>
        </p:nvSpPr>
        <p:spPr>
          <a:xfrm>
            <a:off x="4514655" y="850479"/>
            <a:ext cx="7548942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This distance (</a:t>
            </a:r>
            <a:r>
              <a:rPr lang="en-US" sz="2400" i="1" dirty="0">
                <a:latin typeface="Segoe UI"/>
                <a:cs typeface="Segoe UI"/>
              </a:rPr>
              <a:t>d</a:t>
            </a:r>
            <a:r>
              <a:rPr lang="en-US" sz="2400" dirty="0">
                <a:latin typeface="Segoe UI"/>
                <a:cs typeface="Segoe UI"/>
              </a:rPr>
              <a:t>) from the origin is calculated for each of the projected points.</a:t>
            </a:r>
          </a:p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The total variance explained by this line is calculated as the sum of squares of these values.</a:t>
            </a: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i="1" dirty="0">
                <a:ea typeface="+mn-lt"/>
                <a:cs typeface="+mn-lt"/>
              </a:rPr>
              <a:t>d</a:t>
            </a:r>
            <a:r>
              <a:rPr lang="en-US" sz="2400" i="1" baseline="-25000" dirty="0">
                <a:latin typeface="Segoe UI"/>
                <a:ea typeface="+mn-lt"/>
                <a:cs typeface="Segoe UI"/>
              </a:rPr>
              <a:t>i</a:t>
            </a:r>
            <a:r>
              <a:rPr lang="en-US" sz="2400" baseline="-25000" dirty="0">
                <a:latin typeface="Segoe UI"/>
                <a:cs typeface="Segoe UI"/>
              </a:rPr>
              <a:t> </a:t>
            </a:r>
            <a:r>
              <a:rPr lang="en-US" sz="2400" dirty="0">
                <a:latin typeface="Segoe UI"/>
                <a:cs typeface="Segoe UI"/>
              </a:rPr>
              <a:t>is the distance from each projected point to the origin, </a:t>
            </a:r>
            <a:r>
              <a:rPr lang="en-US" sz="2400" i="1" dirty="0">
                <a:latin typeface="Segoe UI"/>
                <a:cs typeface="Segoe UI"/>
              </a:rPr>
              <a:t>n</a:t>
            </a:r>
            <a:r>
              <a:rPr lang="en-US" sz="2400" dirty="0">
                <a:latin typeface="Segoe UI"/>
                <a:cs typeface="Segoe UI"/>
              </a:rPr>
              <a:t> is the number of data points (6).</a:t>
            </a:r>
            <a:endParaRPr lang="en-US">
              <a:latin typeface="Aptos" panose="020B0004020202020204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dirty="0">
                <a:latin typeface="Aptos"/>
                <a:cs typeface="Segoe UI"/>
              </a:rPr>
              <a:t>This is known as the </a:t>
            </a:r>
            <a:r>
              <a:rPr lang="en-US" sz="2400" b="1" dirty="0">
                <a:latin typeface="Aptos"/>
                <a:cs typeface="Segoe UI"/>
              </a:rPr>
              <a:t>eigenvalue </a:t>
            </a:r>
            <a:r>
              <a:rPr lang="en-US" sz="2400" dirty="0">
                <a:latin typeface="Aptos"/>
                <a:cs typeface="Segoe UI"/>
              </a:rPr>
              <a:t>for the line.</a:t>
            </a:r>
            <a:endParaRPr lang="en-US" dirty="0"/>
          </a:p>
          <a:p>
            <a:endParaRPr lang="en-US" sz="2400" dirty="0">
              <a:latin typeface="Aptos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The distances are squared so that negative values don't cancel out positive values.</a:t>
            </a:r>
            <a:endParaRPr lang="en-US"/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</p:txBody>
      </p:sp>
      <p:pic>
        <p:nvPicPr>
          <p:cNvPr id="16" name="Picture 15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D9F95634-A910-AC23-643D-68780FC49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62" t="-86" r="189" b="400"/>
          <a:stretch/>
        </p:blipFill>
        <p:spPr>
          <a:xfrm>
            <a:off x="7128515" y="2845589"/>
            <a:ext cx="1629026" cy="1163823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640CA43-11A7-5AD0-5AA6-7D507495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440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506E8-197B-0598-550C-244293C4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5C667F-D468-F817-913F-64CFA84F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13" y="1956435"/>
            <a:ext cx="2314575" cy="2655570"/>
          </a:xfrm>
          <a:prstGeom prst="rect">
            <a:avLst/>
          </a:prstGeom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1E60DB22-4396-1BBE-8862-26B3CFCF2C36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4929AA0-2297-D80B-2C38-51B65327ACDE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9F0D0E7D-2F0C-DECC-D764-BF44B2491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74" y="1307379"/>
            <a:ext cx="4019550" cy="3981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C2BF8-CB9E-C7A8-87D3-8A3C334FF6A7}"/>
              </a:ext>
            </a:extLst>
          </p:cNvPr>
          <p:cNvSpPr txBox="1"/>
          <p:nvPr/>
        </p:nvSpPr>
        <p:spPr>
          <a:xfrm>
            <a:off x="4757123" y="1307086"/>
            <a:ext cx="75489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For this line:</a:t>
            </a: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8B1DF-B63D-E38F-F00D-542FD25EEB93}"/>
              </a:ext>
            </a:extLst>
          </p:cNvPr>
          <p:cNvSpPr txBox="1"/>
          <p:nvPr/>
        </p:nvSpPr>
        <p:spPr>
          <a:xfrm>
            <a:off x="8693343" y="2232705"/>
            <a:ext cx="75489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= sum(d</a:t>
            </a:r>
            <a:r>
              <a:rPr lang="en-US" sz="2400" baseline="30000" dirty="0">
                <a:latin typeface="Segoe UI"/>
                <a:cs typeface="Segoe UI"/>
              </a:rPr>
              <a:t>2</a:t>
            </a:r>
            <a:r>
              <a:rPr lang="en-US" sz="2400" dirty="0">
                <a:latin typeface="Segoe UI"/>
                <a:cs typeface="Segoe UI"/>
              </a:rPr>
              <a:t>) / 5 </a:t>
            </a:r>
            <a:endParaRPr lang="en-US" dirty="0">
              <a:latin typeface="Aptos" panose="020B0004020202020204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= </a:t>
            </a:r>
            <a:r>
              <a:rPr lang="en-US" sz="2400" dirty="0">
                <a:ea typeface="+mn-lt"/>
                <a:cs typeface="+mn-lt"/>
              </a:rPr>
              <a:t>87.67 / 5</a:t>
            </a:r>
          </a:p>
          <a:p>
            <a:r>
              <a:rPr lang="en-US" sz="2400" dirty="0">
                <a:ea typeface="+mn-lt"/>
                <a:cs typeface="+mn-lt"/>
              </a:rPr>
              <a:t>= 17.53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BE56E-950C-8064-FCDA-3BF698F7F892}"/>
              </a:ext>
            </a:extLst>
          </p:cNvPr>
          <p:cNvSpPr txBox="1"/>
          <p:nvPr/>
        </p:nvSpPr>
        <p:spPr>
          <a:xfrm>
            <a:off x="5752554" y="1936697"/>
            <a:ext cx="1195824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  </a:t>
            </a:r>
            <a:r>
              <a:rPr lang="en-US" dirty="0">
                <a:latin typeface="Segoe UI"/>
                <a:cs typeface="Segoe UI"/>
              </a:rPr>
              <a:t>     d</a:t>
            </a:r>
            <a:r>
              <a:rPr lang="en-US" baseline="30000" dirty="0">
                <a:latin typeface="Segoe UI"/>
                <a:cs typeface="Segoe UI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A54768-0BC5-6FB2-DE3B-C1AD852A5B47}"/>
              </a:ext>
            </a:extLst>
          </p:cNvPr>
          <p:cNvSpPr txBox="1"/>
          <p:nvPr/>
        </p:nvSpPr>
        <p:spPr>
          <a:xfrm>
            <a:off x="4532730" y="5285380"/>
            <a:ext cx="75489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This</a:t>
            </a:r>
            <a:r>
              <a:rPr lang="en-US" sz="2400" dirty="0">
                <a:latin typeface="Segoe UI"/>
                <a:ea typeface="+mn-lt"/>
                <a:cs typeface="Segoe UI"/>
              </a:rPr>
              <a:t> line would explain a total variance of </a:t>
            </a:r>
            <a:r>
              <a:rPr lang="en-US" sz="2400" dirty="0">
                <a:latin typeface="Aptos"/>
                <a:ea typeface="+mn-lt"/>
                <a:cs typeface="Segoe UI"/>
              </a:rPr>
              <a:t>17.53</a:t>
            </a:r>
          </a:p>
          <a:p>
            <a:r>
              <a:rPr lang="en-US" sz="2400" b="1" dirty="0">
                <a:cs typeface="Segoe UI"/>
              </a:rPr>
              <a:t>eigenvalue = 17.53</a:t>
            </a:r>
            <a:endParaRPr lang="en-US" sz="2400" dirty="0">
              <a:cs typeface="Segoe UI"/>
            </a:endParaRPr>
          </a:p>
        </p:txBody>
      </p:sp>
      <p:pic>
        <p:nvPicPr>
          <p:cNvPr id="14" name="Picture 13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93818E25-8BEB-94CA-044E-5652BAFC87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962" t="-86" r="189" b="400"/>
          <a:stretch/>
        </p:blipFill>
        <p:spPr>
          <a:xfrm>
            <a:off x="7067929" y="2119648"/>
            <a:ext cx="1629026" cy="1163823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9E88038-799B-1386-E34C-6F52D2D5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340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3BCE-CDFD-C206-0F16-4B9A6491A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52EDE970-A08E-A1CC-220B-209DF6F7E885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0F378D5D-C544-5F46-7D1D-00E6218E8726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B5AED8-E286-BEAC-1B49-D94060B1F392}"/>
              </a:ext>
            </a:extLst>
          </p:cNvPr>
          <p:cNvSpPr txBox="1"/>
          <p:nvPr/>
        </p:nvSpPr>
        <p:spPr>
          <a:xfrm>
            <a:off x="96301" y="1012570"/>
            <a:ext cx="118077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The</a:t>
            </a:r>
            <a:r>
              <a:rPr lang="en-US" sz="2400" dirty="0">
                <a:latin typeface="Segoe UI"/>
                <a:ea typeface="+mn-lt"/>
                <a:cs typeface="Segoe UI"/>
              </a:rPr>
              <a:t> line through the origin which </a:t>
            </a:r>
            <a:r>
              <a:rPr lang="en-US" sz="2400" dirty="0" err="1">
                <a:latin typeface="Segoe UI"/>
                <a:ea typeface="+mn-lt"/>
                <a:cs typeface="Segoe UI"/>
              </a:rPr>
              <a:t>maximises</a:t>
            </a:r>
            <a:r>
              <a:rPr lang="en-US" sz="2400" dirty="0">
                <a:latin typeface="Segoe UI"/>
                <a:ea typeface="+mn-lt"/>
                <a:cs typeface="Segoe UI"/>
              </a:rPr>
              <a:t> the total variance explained is identified.</a:t>
            </a:r>
            <a:endParaRPr lang="en-US" sz="2400" dirty="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5CA92-023F-E3A7-B4D3-5EB3F9DD2510}"/>
              </a:ext>
            </a:extLst>
          </p:cNvPr>
          <p:cNvSpPr txBox="1"/>
          <p:nvPr/>
        </p:nvSpPr>
        <p:spPr>
          <a:xfrm>
            <a:off x="5766889" y="2232705"/>
            <a:ext cx="43793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In</a:t>
            </a:r>
            <a:r>
              <a:rPr lang="en-US" sz="2400" dirty="0">
                <a:latin typeface="Segoe UI"/>
                <a:ea typeface="+mn-lt"/>
                <a:cs typeface="Segoe UI"/>
              </a:rPr>
              <a:t> our case it is this line, with a slope of 0.25.</a:t>
            </a:r>
            <a:endParaRPr lang="en-US" dirty="0"/>
          </a:p>
        </p:txBody>
      </p:sp>
      <p:pic>
        <p:nvPicPr>
          <p:cNvPr id="8" name="Picture 7" descr="A diagram of a gene function&#10;&#10;AI-generated content may be incorrect.">
            <a:extLst>
              <a:ext uri="{FF2B5EF4-FFF2-40B4-BE49-F238E27FC236}">
                <a16:creationId xmlns:a16="http://schemas.microsoft.com/office/drawing/2014/main" id="{3F4572A2-A15B-9C67-43BC-72107299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33" y="2000834"/>
            <a:ext cx="4138580" cy="381935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ECCA9B-F40C-8613-991B-BD509B81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224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C47D4-F196-43DC-02C2-7DBA2CEC3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52974A0E-69DF-85F0-6AE8-8BA5DAEFF539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03D32CB-7FD2-A3A1-7C9F-40DC610C4489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4" name="Picture 3" descr="A diagram of a gene&#10;&#10;AI-generated content may be incorrect.">
            <a:extLst>
              <a:ext uri="{FF2B5EF4-FFF2-40B4-BE49-F238E27FC236}">
                <a16:creationId xmlns:a16="http://schemas.microsoft.com/office/drawing/2014/main" id="{4CB1733E-145C-EDB0-480A-1310F97B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56" y="1033141"/>
            <a:ext cx="4372322" cy="4053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18AA94-1BF8-8ECF-8406-C75EF53917C2}"/>
              </a:ext>
            </a:extLst>
          </p:cNvPr>
          <p:cNvSpPr txBox="1"/>
          <p:nvPr/>
        </p:nvSpPr>
        <p:spPr>
          <a:xfrm>
            <a:off x="4822570" y="1106067"/>
            <a:ext cx="43793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Project the points onto the line.</a:t>
            </a:r>
          </a:p>
        </p:txBody>
      </p:sp>
      <p:pic>
        <p:nvPicPr>
          <p:cNvPr id="2" name="Picture 1" descr="A graph of a function&#10;&#10;AI-generated content may be incorrect.">
            <a:extLst>
              <a:ext uri="{FF2B5EF4-FFF2-40B4-BE49-F238E27FC236}">
                <a16:creationId xmlns:a16="http://schemas.microsoft.com/office/drawing/2014/main" id="{EBB351B4-2F6D-7E94-202B-9D879F8B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919" y="2865681"/>
            <a:ext cx="3727193" cy="3454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52E34B-C19F-14BD-EE9E-3A7E64F241D7}"/>
              </a:ext>
            </a:extLst>
          </p:cNvPr>
          <p:cNvSpPr txBox="1"/>
          <p:nvPr/>
        </p:nvSpPr>
        <p:spPr>
          <a:xfrm>
            <a:off x="4023171" y="5579895"/>
            <a:ext cx="43793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Calculate the distance between the points and the origin.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FC90B-B68D-E0EA-8952-4DF38316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14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13EFF-0E61-3717-9EBC-C36F0AA45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A4A03B-AAEF-17B0-613D-4C259F21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1101725"/>
            <a:ext cx="2103120" cy="2561590"/>
          </a:xfrm>
          <a:prstGeom prst="rect">
            <a:avLst/>
          </a:prstGeom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83EE0577-B7B8-FC07-1B95-B312DEE249A9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EE292F6A-E8C3-D65B-47DF-2D0BD63C453A}"/>
              </a:ext>
            </a:extLst>
          </p:cNvPr>
          <p:cNvSpPr>
            <a:spLocks noGrp="1"/>
          </p:cNvSpPr>
          <p:nvPr/>
        </p:nvSpPr>
        <p:spPr>
          <a:xfrm>
            <a:off x="355600" y="122940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5E4122-7E75-6301-6231-0C7270CBEC54}"/>
              </a:ext>
            </a:extLst>
          </p:cNvPr>
          <p:cNvSpPr txBox="1"/>
          <p:nvPr/>
        </p:nvSpPr>
        <p:spPr>
          <a:xfrm>
            <a:off x="1393914" y="1103577"/>
            <a:ext cx="1195824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  </a:t>
            </a:r>
            <a:r>
              <a:rPr lang="en-US" dirty="0">
                <a:latin typeface="Segoe UI"/>
                <a:cs typeface="Segoe UI"/>
              </a:rPr>
              <a:t>     d</a:t>
            </a:r>
            <a:r>
              <a:rPr lang="en-US" baseline="30000" dirty="0">
                <a:latin typeface="Segoe UI"/>
                <a:cs typeface="Segoe UI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DBE6F-6CD9-EDD4-D489-AF2EC74D75D1}"/>
              </a:ext>
            </a:extLst>
          </p:cNvPr>
          <p:cNvSpPr txBox="1"/>
          <p:nvPr/>
        </p:nvSpPr>
        <p:spPr>
          <a:xfrm>
            <a:off x="5335463" y="1287825"/>
            <a:ext cx="75489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= sum(d</a:t>
            </a:r>
            <a:r>
              <a:rPr lang="en-US" sz="2400" baseline="30000" dirty="0">
                <a:latin typeface="Segoe UI"/>
                <a:cs typeface="Segoe UI"/>
              </a:rPr>
              <a:t>2</a:t>
            </a:r>
            <a:r>
              <a:rPr lang="en-US" sz="2400" dirty="0">
                <a:latin typeface="Segoe UI"/>
                <a:cs typeface="Segoe UI"/>
              </a:rPr>
              <a:t>) / 5 </a:t>
            </a:r>
            <a:endParaRPr lang="en-US" dirty="0">
              <a:latin typeface="Aptos" panose="020B0004020202020204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= </a:t>
            </a:r>
            <a:r>
              <a:rPr lang="en-US" sz="2400" dirty="0">
                <a:ea typeface="+mn-lt"/>
                <a:cs typeface="+mn-lt"/>
              </a:rPr>
              <a:t>105.44 / 5</a:t>
            </a:r>
          </a:p>
          <a:p>
            <a:r>
              <a:rPr lang="en-US" sz="2400" dirty="0">
                <a:ea typeface="+mn-lt"/>
                <a:cs typeface="+mn-lt"/>
              </a:rPr>
              <a:t>= 17.53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8EF7A-4BAA-06E5-7BF4-E6B8642A6166}"/>
              </a:ext>
            </a:extLst>
          </p:cNvPr>
          <p:cNvSpPr txBox="1"/>
          <p:nvPr/>
        </p:nvSpPr>
        <p:spPr>
          <a:xfrm>
            <a:off x="3222090" y="3060340"/>
            <a:ext cx="75489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This</a:t>
            </a:r>
            <a:r>
              <a:rPr lang="en-US" sz="2400" dirty="0">
                <a:latin typeface="Segoe UI"/>
                <a:ea typeface="+mn-lt"/>
                <a:cs typeface="Segoe UI"/>
              </a:rPr>
              <a:t> line would explain a total variance of </a:t>
            </a:r>
            <a:r>
              <a:rPr lang="en-US" sz="2400" dirty="0">
                <a:ea typeface="+mn-lt"/>
                <a:cs typeface="+mn-lt"/>
              </a:rPr>
              <a:t>21.09</a:t>
            </a:r>
          </a:p>
          <a:p>
            <a:r>
              <a:rPr lang="en-US" sz="2400" b="1" dirty="0"/>
              <a:t>eigenvalue = 21.09</a:t>
            </a:r>
            <a:endParaRPr lang="en-US" b="1" dirty="0"/>
          </a:p>
        </p:txBody>
      </p:sp>
      <p:pic>
        <p:nvPicPr>
          <p:cNvPr id="20" name="Picture 19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44193FDA-0FFE-FD29-EEA2-9720DD46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62" t="-86" r="189" b="400"/>
          <a:stretch/>
        </p:blipFill>
        <p:spPr>
          <a:xfrm>
            <a:off x="3603369" y="1286528"/>
            <a:ext cx="1629026" cy="11638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0B0061-764D-5D42-FB6C-C08010103492}"/>
              </a:ext>
            </a:extLst>
          </p:cNvPr>
          <p:cNvSpPr txBox="1"/>
          <p:nvPr/>
        </p:nvSpPr>
        <p:spPr>
          <a:xfrm>
            <a:off x="570330" y="4294779"/>
            <a:ext cx="104750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This</a:t>
            </a:r>
            <a:r>
              <a:rPr lang="en-US" sz="2400" dirty="0">
                <a:latin typeface="Segoe UI"/>
                <a:ea typeface="+mn-lt"/>
                <a:cs typeface="Segoe UI"/>
              </a:rPr>
              <a:t> is the highest variance for any line for this sample – this is PC1.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2F2141E-749C-0233-7F4C-8D1428C3E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905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D5E5E-0769-EA4A-E431-A2258053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A18B8040-8539-6E9E-9799-F00FA49D28D5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574853F7-31C2-B31B-B89D-EF9C1C4D1E98}"/>
              </a:ext>
            </a:extLst>
          </p:cNvPr>
          <p:cNvSpPr>
            <a:spLocks noGrp="1"/>
          </p:cNvSpPr>
          <p:nvPr/>
        </p:nvSpPr>
        <p:spPr>
          <a:xfrm>
            <a:off x="355600" y="122940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pic>
        <p:nvPicPr>
          <p:cNvPr id="2" name="Picture 1" descr="A diagram of a gene function&#10;&#10;AI-generated content may be incorrect.">
            <a:extLst>
              <a:ext uri="{FF2B5EF4-FFF2-40B4-BE49-F238E27FC236}">
                <a16:creationId xmlns:a16="http://schemas.microsoft.com/office/drawing/2014/main" id="{DD88D4E9-9840-7465-CBB0-10EF1F29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91" y="1016000"/>
            <a:ext cx="4438498" cy="401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25084E-8443-2C24-881A-8F2B79587681}"/>
              </a:ext>
            </a:extLst>
          </p:cNvPr>
          <p:cNvSpPr txBox="1"/>
          <p:nvPr/>
        </p:nvSpPr>
        <p:spPr>
          <a:xfrm>
            <a:off x="5335370" y="1231539"/>
            <a:ext cx="58522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The slope of this line is 0.25 - so gene 1 accounts for 4 times more variance in this PC than gene 2.</a:t>
            </a:r>
          </a:p>
        </p:txBody>
      </p:sp>
      <p:pic>
        <p:nvPicPr>
          <p:cNvPr id="7" name="Picture 6" descr="A diagram of a gene&#10;&#10;AI-generated content may be incorrect.">
            <a:extLst>
              <a:ext uri="{FF2B5EF4-FFF2-40B4-BE49-F238E27FC236}">
                <a16:creationId xmlns:a16="http://schemas.microsoft.com/office/drawing/2014/main" id="{8F3F7FB7-D543-AF36-8DB0-17F8A72E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2" y="2702560"/>
            <a:ext cx="3987175" cy="351536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F54B9-C799-9E14-FA60-223AC7B2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558B-AE24-3680-71AC-62BAA715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D6D79625-93F2-350A-CDC9-4B417B8D8741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Principles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403C22D-5052-3F4E-F439-0E90A09A4202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E66A2-620D-9472-5DFD-501872A58B7F}"/>
              </a:ext>
            </a:extLst>
          </p:cNvPr>
          <p:cNvSpPr txBox="1"/>
          <p:nvPr/>
        </p:nvSpPr>
        <p:spPr>
          <a:xfrm>
            <a:off x="94585" y="1063411"/>
            <a:ext cx="1190707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latin typeface="Segoe UI"/>
                <a:cs typeface="Segoe UI"/>
              </a:rPr>
              <a:t>Outcome:</a:t>
            </a:r>
            <a:endParaRPr lang="en-US" dirty="0">
              <a:latin typeface="Aptos" panose="020B0004020202020204"/>
              <a:cs typeface="Segoe UI"/>
            </a:endParaRPr>
          </a:p>
          <a:p>
            <a:r>
              <a:rPr lang="en-GB" sz="2800" dirty="0">
                <a:latin typeface="Segoe UI"/>
                <a:cs typeface="Segoe UI"/>
              </a:rPr>
              <a:t> List of significantly differentially expressed genes</a:t>
            </a:r>
          </a:p>
          <a:p>
            <a:endParaRPr lang="en-GB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  <a:p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Identify </a:t>
            </a:r>
            <a:r>
              <a:rPr lang="en-GB" sz="2800" b="1" dirty="0">
                <a:latin typeface="Segoe UI"/>
                <a:cs typeface="Segoe UI"/>
              </a:rPr>
              <a:t>specific genes </a:t>
            </a:r>
            <a:r>
              <a:rPr lang="en-GB" sz="2800" dirty="0">
                <a:latin typeface="Segoe UI"/>
                <a:cs typeface="Segoe UI"/>
              </a:rPr>
              <a:t>of interest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Are genes with any </a:t>
            </a:r>
            <a:r>
              <a:rPr lang="en-GB" sz="2800" b="1" dirty="0">
                <a:latin typeface="Segoe UI"/>
                <a:cs typeface="Segoe UI"/>
              </a:rPr>
              <a:t>specific function</a:t>
            </a:r>
            <a:r>
              <a:rPr lang="en-GB" sz="2800" dirty="0">
                <a:latin typeface="Segoe UI"/>
                <a:cs typeface="Segoe UI"/>
              </a:rPr>
              <a:t> are more common?</a:t>
            </a:r>
          </a:p>
          <a:p>
            <a:pPr marL="457200" indent="-457200"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Are genes in any </a:t>
            </a:r>
            <a:r>
              <a:rPr lang="en-GB" sz="2800" b="1" dirty="0">
                <a:latin typeface="Segoe UI"/>
                <a:cs typeface="Segoe UI"/>
              </a:rPr>
              <a:t>specific pathway</a:t>
            </a:r>
            <a:r>
              <a:rPr lang="en-GB" sz="2800" dirty="0">
                <a:latin typeface="Segoe UI"/>
                <a:cs typeface="Segoe UI"/>
              </a:rPr>
              <a:t> more common?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FBDDC-A643-C32B-3456-A208834E1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2742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6E2D2-3F09-7815-CB95-455A9DD49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293FDFB2-70A8-73B5-C627-40AC646ED2C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60735E38-C0B9-FC7A-EDA3-9B98262ED97A}"/>
              </a:ext>
            </a:extLst>
          </p:cNvPr>
          <p:cNvSpPr>
            <a:spLocks noGrp="1"/>
          </p:cNvSpPr>
          <p:nvPr/>
        </p:nvSpPr>
        <p:spPr>
          <a:xfrm>
            <a:off x="355600" y="122940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205C6-1844-5AF8-BE01-C1F984843C37}"/>
              </a:ext>
            </a:extLst>
          </p:cNvPr>
          <p:cNvSpPr txBox="1"/>
          <p:nvPr/>
        </p:nvSpPr>
        <p:spPr>
          <a:xfrm>
            <a:off x="108050" y="997859"/>
            <a:ext cx="1192282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It is usual to convert the line to a single unit in length to give the </a:t>
            </a:r>
            <a:r>
              <a:rPr lang="en-US" sz="2400" b="1" dirty="0">
                <a:latin typeface="Segoe UI"/>
                <a:cs typeface="Segoe UI"/>
              </a:rPr>
              <a:t>eigenvector </a:t>
            </a:r>
            <a:r>
              <a:rPr lang="en-US" sz="2400" dirty="0">
                <a:latin typeface="Segoe UI"/>
                <a:cs typeface="Segoe UI"/>
              </a:rPr>
              <a:t>for the principal component.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6D866-83D9-2707-6A52-C94C7B67A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88" y="2042160"/>
            <a:ext cx="5155704" cy="452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518BAA-F3E7-766C-87AD-F5707A9FB707}"/>
              </a:ext>
            </a:extLst>
          </p:cNvPr>
          <p:cNvSpPr txBox="1"/>
          <p:nvPr/>
        </p:nvSpPr>
        <p:spPr>
          <a:xfrm>
            <a:off x="6183730" y="2410099"/>
            <a:ext cx="583190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The relative contribution to the eigenvector of each gene is known as the </a:t>
            </a:r>
            <a:r>
              <a:rPr lang="en-US" sz="2400" b="1" dirty="0">
                <a:latin typeface="Segoe UI"/>
                <a:cs typeface="Segoe UI"/>
              </a:rPr>
              <a:t>loading</a:t>
            </a:r>
            <a:r>
              <a:rPr lang="en-US" sz="2400" dirty="0">
                <a:latin typeface="Segoe UI"/>
                <a:cs typeface="Segoe UI"/>
              </a:rPr>
              <a:t>.</a:t>
            </a:r>
          </a:p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Loading gene 1: 0.97</a:t>
            </a:r>
          </a:p>
          <a:p>
            <a:r>
              <a:rPr lang="en-US" sz="2400" dirty="0">
                <a:latin typeface="Segoe UI"/>
                <a:cs typeface="Segoe UI"/>
              </a:rPr>
              <a:t>Loading gene 2: 0.24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5B5C01-C425-EC4A-CFB2-62CB8B81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705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1DFF2-36F0-FCA1-1245-531C517E3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5239DC32-3DC6-B672-D437-B1EA3A211B06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F8C5FBE7-D2EF-96C6-AA6A-86A50C21AD2F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54E9D5-7FBC-4354-B470-D0923ABC8123}"/>
              </a:ext>
            </a:extLst>
          </p:cNvPr>
          <p:cNvSpPr/>
          <p:nvPr/>
        </p:nvSpPr>
        <p:spPr>
          <a:xfrm>
            <a:off x="5729492" y="1816769"/>
            <a:ext cx="2145754" cy="164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A27167-6C60-71F7-5B9A-CF90D5864C70}"/>
              </a:ext>
            </a:extLst>
          </p:cNvPr>
          <p:cNvSpPr/>
          <p:nvPr/>
        </p:nvSpPr>
        <p:spPr>
          <a:xfrm>
            <a:off x="4325169" y="2221611"/>
            <a:ext cx="3548207" cy="157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B1DB3-1336-D5DF-B836-4D06E1241EA8}"/>
              </a:ext>
            </a:extLst>
          </p:cNvPr>
          <p:cNvSpPr/>
          <p:nvPr/>
        </p:nvSpPr>
        <p:spPr>
          <a:xfrm>
            <a:off x="4399966" y="3086457"/>
            <a:ext cx="3548207" cy="694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1BE6A-7C98-CA36-06B7-A0B03DC59E17}"/>
              </a:ext>
            </a:extLst>
          </p:cNvPr>
          <p:cNvSpPr txBox="1"/>
          <p:nvPr/>
        </p:nvSpPr>
        <p:spPr>
          <a:xfrm>
            <a:off x="304986" y="1239426"/>
            <a:ext cx="412109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Since we only have two genes, PC2 is just the line which is perpendicular to PC1 and passes through the origin.</a:t>
            </a:r>
          </a:p>
        </p:txBody>
      </p:sp>
      <p:pic>
        <p:nvPicPr>
          <p:cNvPr id="2" name="Picture 1" descr="A diagram of a gene function&#10;&#10;AI-generated content may be incorrect.">
            <a:extLst>
              <a:ext uri="{FF2B5EF4-FFF2-40B4-BE49-F238E27FC236}">
                <a16:creationId xmlns:a16="http://schemas.microsoft.com/office/drawing/2014/main" id="{DFDE7862-59CE-8081-10AD-98BB5785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34" y="1244600"/>
            <a:ext cx="4634333" cy="43738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CA63D-DDB3-FBE7-D97E-481319AF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565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3841-3F0C-B931-D9DF-76A7A44F8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65E00558-1F4A-6E37-81A0-756365144206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B451D48E-2E85-0A9B-23B8-E1FFC59C4C26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A27803-B321-DF65-203A-EE7D5F634B40}"/>
              </a:ext>
            </a:extLst>
          </p:cNvPr>
          <p:cNvSpPr/>
          <p:nvPr/>
        </p:nvSpPr>
        <p:spPr>
          <a:xfrm>
            <a:off x="5729492" y="1816769"/>
            <a:ext cx="2145754" cy="164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BF060-FBC7-8A55-8D9F-A532B429EB2C}"/>
              </a:ext>
            </a:extLst>
          </p:cNvPr>
          <p:cNvSpPr/>
          <p:nvPr/>
        </p:nvSpPr>
        <p:spPr>
          <a:xfrm>
            <a:off x="4325169" y="2221611"/>
            <a:ext cx="3548207" cy="157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32BF0-CBDA-DF01-5722-3CCD7910CA42}"/>
              </a:ext>
            </a:extLst>
          </p:cNvPr>
          <p:cNvSpPr/>
          <p:nvPr/>
        </p:nvSpPr>
        <p:spPr>
          <a:xfrm>
            <a:off x="4399966" y="3086457"/>
            <a:ext cx="3548207" cy="694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CA87-356B-6900-BC07-28903BF2E38F}"/>
              </a:ext>
            </a:extLst>
          </p:cNvPr>
          <p:cNvSpPr txBox="1"/>
          <p:nvPr/>
        </p:nvSpPr>
        <p:spPr>
          <a:xfrm>
            <a:off x="304986" y="1244506"/>
            <a:ext cx="103796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We can calculate the variance attributed to PC2 as we did for PC1.</a:t>
            </a:r>
            <a:endParaRPr lang="en-US" dirty="0"/>
          </a:p>
        </p:txBody>
      </p:sp>
      <p:pic>
        <p:nvPicPr>
          <p:cNvPr id="3" name="Picture 2" descr="A diagram of a gene&#10;&#10;AI-generated content may be incorrect.">
            <a:extLst>
              <a:ext uri="{FF2B5EF4-FFF2-40B4-BE49-F238E27FC236}">
                <a16:creationId xmlns:a16="http://schemas.microsoft.com/office/drawing/2014/main" id="{91CC2BEC-F70B-B983-B20A-1DEC1390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79" y="1818640"/>
            <a:ext cx="3847962" cy="3606800"/>
          </a:xfrm>
          <a:prstGeom prst="rect">
            <a:avLst/>
          </a:prstGeom>
        </p:spPr>
      </p:pic>
      <p:pic>
        <p:nvPicPr>
          <p:cNvPr id="7" name="Picture 6" descr="A diagram of a gene function&#10;&#10;AI-generated content may be incorrect.">
            <a:extLst>
              <a:ext uri="{FF2B5EF4-FFF2-40B4-BE49-F238E27FC236}">
                <a16:creationId xmlns:a16="http://schemas.microsoft.com/office/drawing/2014/main" id="{A9701184-80EF-33F8-5B4A-8DD85FE6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54" y="1711960"/>
            <a:ext cx="3730093" cy="3520440"/>
          </a:xfrm>
          <a:prstGeom prst="rect">
            <a:avLst/>
          </a:prstGeom>
        </p:spPr>
      </p:pic>
      <p:pic>
        <p:nvPicPr>
          <p:cNvPr id="10" name="Picture 9" descr="A diagram of a function&#10;&#10;AI-generated content may be incorrect.">
            <a:extLst>
              <a:ext uri="{FF2B5EF4-FFF2-40B4-BE49-F238E27FC236}">
                <a16:creationId xmlns:a16="http://schemas.microsoft.com/office/drawing/2014/main" id="{03BC9E5C-27E1-F467-EC69-6408EA8BA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651" y="1706880"/>
            <a:ext cx="4038218" cy="398272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768368-05AE-49A2-98E2-0B7E2039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597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5AD0A-9A2B-1140-EC35-CED8498B9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5A90B300-471F-D736-1F28-6D8B5AA9C902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770B62C-E50B-F38F-A80E-9255F30DFC01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3B744F-142A-7DAB-B955-5841924FCD4E}"/>
              </a:ext>
            </a:extLst>
          </p:cNvPr>
          <p:cNvSpPr/>
          <p:nvPr/>
        </p:nvSpPr>
        <p:spPr>
          <a:xfrm>
            <a:off x="5729492" y="1816769"/>
            <a:ext cx="2145754" cy="164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16B4E-DF57-33B8-3B95-6A1A92550901}"/>
              </a:ext>
            </a:extLst>
          </p:cNvPr>
          <p:cNvSpPr/>
          <p:nvPr/>
        </p:nvSpPr>
        <p:spPr>
          <a:xfrm>
            <a:off x="4325169" y="2221611"/>
            <a:ext cx="3548207" cy="157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429A2F-3A5A-3AFB-49C3-E86D0E1197E1}"/>
              </a:ext>
            </a:extLst>
          </p:cNvPr>
          <p:cNvSpPr/>
          <p:nvPr/>
        </p:nvSpPr>
        <p:spPr>
          <a:xfrm>
            <a:off x="4399966" y="3086457"/>
            <a:ext cx="3548207" cy="694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040C1-8DB4-CD5B-0633-F00E8474C416}"/>
              </a:ext>
            </a:extLst>
          </p:cNvPr>
          <p:cNvSpPr txBox="1"/>
          <p:nvPr/>
        </p:nvSpPr>
        <p:spPr>
          <a:xfrm>
            <a:off x="304986" y="1244506"/>
            <a:ext cx="103796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We can calculate the variance attributed to PC2 as we did for PC1.</a:t>
            </a:r>
            <a:endParaRPr lang="en-US" dirty="0"/>
          </a:p>
        </p:txBody>
      </p:sp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5CDB107D-916B-2A3E-E3FF-BB75D57D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1" y="1971040"/>
            <a:ext cx="4038218" cy="398272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B3FD07-A5D2-493C-BE5C-4CDC47F2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75" y="1668780"/>
            <a:ext cx="1893570" cy="2499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97B3F5-D527-BE55-A3C4-2E60679CB1D7}"/>
              </a:ext>
            </a:extLst>
          </p:cNvPr>
          <p:cNvSpPr txBox="1"/>
          <p:nvPr/>
        </p:nvSpPr>
        <p:spPr>
          <a:xfrm>
            <a:off x="5498554" y="1631897"/>
            <a:ext cx="1195824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d  </a:t>
            </a:r>
            <a:r>
              <a:rPr lang="en-US" dirty="0">
                <a:latin typeface="Segoe UI"/>
                <a:cs typeface="Segoe UI"/>
              </a:rPr>
              <a:t>     d</a:t>
            </a:r>
            <a:r>
              <a:rPr lang="en-US" baseline="30000" dirty="0">
                <a:latin typeface="Segoe UI"/>
                <a:cs typeface="Segoe UI"/>
              </a:rPr>
              <a:t>2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8BA31535-AB28-710F-D50A-1B849875CE8C}"/>
              </a:ext>
            </a:extLst>
          </p:cNvPr>
          <p:cNvSpPr txBox="1"/>
          <p:nvPr/>
        </p:nvSpPr>
        <p:spPr>
          <a:xfrm>
            <a:off x="8637463" y="2446065"/>
            <a:ext cx="7548942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Segoe UI"/>
                <a:cs typeface="Segoe UI"/>
              </a:rPr>
              <a:t>= sum(d</a:t>
            </a:r>
            <a:r>
              <a:rPr lang="en-US" sz="2400" baseline="30000" dirty="0">
                <a:latin typeface="Segoe UI"/>
                <a:cs typeface="Segoe UI"/>
              </a:rPr>
              <a:t>2</a:t>
            </a:r>
            <a:r>
              <a:rPr lang="en-US" sz="2400" dirty="0">
                <a:latin typeface="Segoe UI"/>
                <a:cs typeface="Segoe UI"/>
              </a:rPr>
              <a:t>) / 5 </a:t>
            </a:r>
            <a:endParaRPr lang="en-US" dirty="0">
              <a:latin typeface="Aptos" panose="020B0004020202020204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= </a:t>
            </a:r>
            <a:r>
              <a:rPr lang="en-US" sz="2400" dirty="0">
                <a:ea typeface="+mn-lt"/>
                <a:cs typeface="+mn-lt"/>
              </a:rPr>
              <a:t>5.03 / 5</a:t>
            </a:r>
          </a:p>
          <a:p>
            <a:r>
              <a:rPr lang="en-US" sz="2400" dirty="0">
                <a:ea typeface="+mn-lt"/>
                <a:cs typeface="+mn-lt"/>
              </a:rPr>
              <a:t>= 1.006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302CD24B-2C26-4FE6-1116-3B16B3D273A8}"/>
              </a:ext>
            </a:extLst>
          </p:cNvPr>
          <p:cNvSpPr txBox="1"/>
          <p:nvPr/>
        </p:nvSpPr>
        <p:spPr>
          <a:xfrm>
            <a:off x="4751170" y="4401460"/>
            <a:ext cx="7548942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Segoe UI"/>
                <a:cs typeface="Segoe UI"/>
              </a:rPr>
              <a:t>This</a:t>
            </a:r>
            <a:r>
              <a:rPr lang="en-US" sz="2400" dirty="0">
                <a:latin typeface="Segoe UI"/>
                <a:ea typeface="+mn-lt"/>
                <a:cs typeface="Segoe UI"/>
              </a:rPr>
              <a:t> line explains a total variance of </a:t>
            </a:r>
            <a:r>
              <a:rPr lang="en-US" sz="2400" b="1" dirty="0">
                <a:ea typeface="+mn-lt"/>
                <a:cs typeface="+mn-lt"/>
              </a:rPr>
              <a:t>1.006</a:t>
            </a:r>
            <a:endParaRPr lang="en-US" sz="2400" dirty="0">
              <a:ea typeface="+mn-lt"/>
              <a:cs typeface="+mn-lt"/>
            </a:endParaRPr>
          </a:p>
          <a:p>
            <a:r>
              <a:rPr lang="en-US" sz="2400" b="1" dirty="0"/>
              <a:t>eigenvalue = 1.006</a:t>
            </a:r>
            <a:endParaRPr lang="en-US" b="1" dirty="0"/>
          </a:p>
        </p:txBody>
      </p:sp>
      <p:pic>
        <p:nvPicPr>
          <p:cNvPr id="21" name="Picture 20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CCF528C3-2F9A-088A-FFF4-8AFD442B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962" t="-86" r="189" b="400"/>
          <a:stretch/>
        </p:blipFill>
        <p:spPr>
          <a:xfrm>
            <a:off x="6905369" y="2444768"/>
            <a:ext cx="1629026" cy="1163823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A7B59E3-3843-46C8-360D-95491301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2050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9FBFE-038C-52E6-50F1-5CB9CE193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0D4A8B3F-CA70-51B1-63CE-4E4772D64FE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CA958C-EDD3-4DD3-4494-F7B7A96E2D4C}"/>
              </a:ext>
            </a:extLst>
          </p:cNvPr>
          <p:cNvSpPr/>
          <p:nvPr/>
        </p:nvSpPr>
        <p:spPr>
          <a:xfrm>
            <a:off x="5729492" y="1816769"/>
            <a:ext cx="2145754" cy="164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BF477-8276-29EB-6902-CA5118C17A25}"/>
              </a:ext>
            </a:extLst>
          </p:cNvPr>
          <p:cNvSpPr txBox="1"/>
          <p:nvPr/>
        </p:nvSpPr>
        <p:spPr>
          <a:xfrm>
            <a:off x="96706" y="873666"/>
            <a:ext cx="12025577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We then plot our projections onto PC1 against our projections onto PC2.</a:t>
            </a: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Since we only have two genes and therefore a maximum of 2 principal components, our PCA is now complete.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08BA4-F28C-B9EF-6FEA-4ACC66C6E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62" y="1613853"/>
            <a:ext cx="4344035" cy="4387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8DF19-0E11-F47D-8B0E-FE147BC5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4392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C5445-5056-6A2F-A44F-29987558B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B5CCF153-AA6F-DFA7-A179-B7D96E598854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9B870-3C9E-8D96-D334-3716B4877E66}"/>
              </a:ext>
            </a:extLst>
          </p:cNvPr>
          <p:cNvSpPr txBox="1"/>
          <p:nvPr/>
        </p:nvSpPr>
        <p:spPr>
          <a:xfrm>
            <a:off x="96706" y="1046635"/>
            <a:ext cx="1202557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The total variance across the counts table is </a:t>
            </a:r>
            <a:r>
              <a:rPr lang="en-US" sz="2400" dirty="0">
                <a:ea typeface="+mn-lt"/>
                <a:cs typeface="+mn-lt"/>
              </a:rPr>
              <a:t>22.09, with 21.09 accounted for by PC1 and 1.00 accounted for by PC2.</a:t>
            </a:r>
          </a:p>
          <a:p>
            <a:endParaRPr lang="en-US" sz="2400" dirty="0">
              <a:latin typeface="Aptos" panose="020B0004020202020204"/>
              <a:cs typeface="Segoe UI"/>
            </a:endParaRPr>
          </a:p>
          <a:p>
            <a:r>
              <a:rPr lang="en-US" sz="2400" dirty="0">
                <a:latin typeface="Aptos" panose="020B0004020202020204"/>
                <a:cs typeface="Segoe UI"/>
              </a:rPr>
              <a:t>Therefore PC1, accounts for 95% of variance between samples and PC2 for 5%.</a:t>
            </a:r>
          </a:p>
          <a:p>
            <a:endParaRPr lang="en-US" sz="2400" dirty="0">
              <a:latin typeface="Aptos" panose="020B0004020202020204"/>
              <a:cs typeface="Segoe UI"/>
            </a:endParaRPr>
          </a:p>
          <a:p>
            <a:r>
              <a:rPr lang="en-US" sz="2400" dirty="0">
                <a:latin typeface="Aptos" panose="020B0004020202020204"/>
                <a:cs typeface="Segoe UI"/>
              </a:rPr>
              <a:t>For a real analysis, a value of ~35% or more for PC1 is considered good.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0746D0D-89D5-DFFC-CBEE-92F6A2E6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037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D15A1-B307-9FDB-EC7E-440526A7C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F9ABC06D-5B26-120C-2A56-A771DA1861F2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48F10DB5-7101-DF6F-37CF-F454729026D4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DC77EC-8C6C-2EAD-55C7-623674C77A66}"/>
              </a:ext>
            </a:extLst>
          </p:cNvPr>
          <p:cNvSpPr/>
          <p:nvPr/>
        </p:nvSpPr>
        <p:spPr>
          <a:xfrm>
            <a:off x="5729492" y="1816769"/>
            <a:ext cx="2145754" cy="164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C6CC5D-B41A-12C8-4C77-F0C878AEAD51}"/>
              </a:ext>
            </a:extLst>
          </p:cNvPr>
          <p:cNvSpPr/>
          <p:nvPr/>
        </p:nvSpPr>
        <p:spPr>
          <a:xfrm>
            <a:off x="4325169" y="2221611"/>
            <a:ext cx="3548207" cy="157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D80EBC-620D-873A-618C-8F7B9E50562E}"/>
              </a:ext>
            </a:extLst>
          </p:cNvPr>
          <p:cNvSpPr/>
          <p:nvPr/>
        </p:nvSpPr>
        <p:spPr>
          <a:xfrm>
            <a:off x="4399966" y="3086457"/>
            <a:ext cx="3548207" cy="694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6F48E-A381-2788-638D-1553E17E90EC}"/>
              </a:ext>
            </a:extLst>
          </p:cNvPr>
          <p:cNvSpPr txBox="1"/>
          <p:nvPr/>
        </p:nvSpPr>
        <p:spPr>
          <a:xfrm>
            <a:off x="91626" y="1325786"/>
            <a:ext cx="349117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When we have 3 genes, </a:t>
            </a:r>
          </a:p>
          <a:p>
            <a:r>
              <a:rPr lang="en-US" sz="2400" dirty="0">
                <a:latin typeface="Segoe UI"/>
                <a:cs typeface="Segoe UI"/>
              </a:rPr>
              <a:t>PC2 is the best fitting line which is perpendicular to PC1 and passes through the origin.</a:t>
            </a:r>
            <a:endParaRPr lang="en-US"/>
          </a:p>
          <a:p>
            <a:endParaRPr lang="en-US" sz="2400" dirty="0">
              <a:latin typeface="Segoe UI"/>
              <a:cs typeface="Segoe UI"/>
            </a:endParaRPr>
          </a:p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PC3 is the line which is perpendicular to PC1 and PC2 and passes through the origin.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B9D98-5937-1470-34FE-4FE959732508}"/>
              </a:ext>
            </a:extLst>
          </p:cNvPr>
          <p:cNvSpPr/>
          <p:nvPr/>
        </p:nvSpPr>
        <p:spPr>
          <a:xfrm>
            <a:off x="3953986" y="1691483"/>
            <a:ext cx="2875030" cy="1933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A diagram of gene and pc2&#10;&#10;AI-generated content may be incorrect.">
            <a:extLst>
              <a:ext uri="{FF2B5EF4-FFF2-40B4-BE49-F238E27FC236}">
                <a16:creationId xmlns:a16="http://schemas.microsoft.com/office/drawing/2014/main" id="{F0D45962-57BE-138F-8375-359E8052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888" y="1238834"/>
            <a:ext cx="7068949" cy="44831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AA4EFC-161F-F02C-B149-6E293747CACB}"/>
              </a:ext>
            </a:extLst>
          </p:cNvPr>
          <p:cNvSpPr/>
          <p:nvPr/>
        </p:nvSpPr>
        <p:spPr>
          <a:xfrm>
            <a:off x="4106386" y="1843883"/>
            <a:ext cx="2875030" cy="1933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A4E29-1AEE-6928-EF7D-4CCE212B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1444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36478-6679-2759-0567-B8E1CF090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9DCC5C6B-BC94-2026-F463-60E8EBECE0BC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Principal Components Analysis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6F751090-DDE4-D51C-E922-1D8150B13F29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17D08B-10AF-1845-6851-EBDC2BDFA142}"/>
              </a:ext>
            </a:extLst>
          </p:cNvPr>
          <p:cNvSpPr/>
          <p:nvPr/>
        </p:nvSpPr>
        <p:spPr>
          <a:xfrm>
            <a:off x="5729492" y="1816769"/>
            <a:ext cx="2145754" cy="164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AB62B6-CDA1-66E9-FA4B-6B15FCDC6B2C}"/>
              </a:ext>
            </a:extLst>
          </p:cNvPr>
          <p:cNvSpPr/>
          <p:nvPr/>
        </p:nvSpPr>
        <p:spPr>
          <a:xfrm>
            <a:off x="4325169" y="2221611"/>
            <a:ext cx="3548207" cy="157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EEA0-70C2-B8B6-575F-6A39D71F7D28}"/>
              </a:ext>
            </a:extLst>
          </p:cNvPr>
          <p:cNvSpPr/>
          <p:nvPr/>
        </p:nvSpPr>
        <p:spPr>
          <a:xfrm>
            <a:off x="4399966" y="3086457"/>
            <a:ext cx="3548207" cy="694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2B565-8ABF-3E2E-D242-B8F67523C47C}"/>
              </a:ext>
            </a:extLst>
          </p:cNvPr>
          <p:cNvSpPr txBox="1"/>
          <p:nvPr/>
        </p:nvSpPr>
        <p:spPr>
          <a:xfrm>
            <a:off x="100571" y="1073344"/>
            <a:ext cx="112889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Segoe UI"/>
                <a:cs typeface="Segoe UI"/>
              </a:rPr>
              <a:t>We can continue this up to any number of genes.</a:t>
            </a:r>
          </a:p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The PCA will capture how multiple genes are impacting the clustering of the samples in a single plot.</a:t>
            </a:r>
          </a:p>
          <a:p>
            <a:endParaRPr lang="en-US" sz="2400" dirty="0">
              <a:latin typeface="Segoe UI"/>
              <a:cs typeface="Segoe UI"/>
            </a:endParaRPr>
          </a:p>
          <a:p>
            <a:r>
              <a:rPr lang="en-US" sz="2400" dirty="0">
                <a:latin typeface="Segoe UI"/>
                <a:cs typeface="Segoe UI"/>
              </a:rPr>
              <a:t>We can also plot the loadings to show how much different genes are contributing to our principal components.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9E6A0-C5DC-0C00-C6C8-5D8B69A2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8976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54D48-D842-AA00-9CE6-C449AD8FA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79F1E906-C14F-45B8-C9B1-861A2B28A3C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1605537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latin typeface="Segoe UI"/>
                <a:cs typeface="Segoe UI"/>
              </a:rPr>
              <a:t>Conclusions</a:t>
            </a:r>
            <a:endParaRPr lang="en-US" dirty="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98A0BC3B-DEC0-B062-A3F3-9E899681D9EA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33D00-A63E-00E1-ACD3-AE1A2F11A9E0}"/>
              </a:ext>
            </a:extLst>
          </p:cNvPr>
          <p:cNvSpPr/>
          <p:nvPr/>
        </p:nvSpPr>
        <p:spPr>
          <a:xfrm>
            <a:off x="5729492" y="1816769"/>
            <a:ext cx="2145754" cy="164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BD9DC-C5D3-9C51-BEE4-735340B4B46E}"/>
              </a:ext>
            </a:extLst>
          </p:cNvPr>
          <p:cNvSpPr/>
          <p:nvPr/>
        </p:nvSpPr>
        <p:spPr>
          <a:xfrm>
            <a:off x="4325169" y="2221611"/>
            <a:ext cx="3548207" cy="157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EEC193-F7CA-4A09-E57C-BD2417BD6540}"/>
              </a:ext>
            </a:extLst>
          </p:cNvPr>
          <p:cNvSpPr/>
          <p:nvPr/>
        </p:nvSpPr>
        <p:spPr>
          <a:xfrm>
            <a:off x="4399966" y="3086457"/>
            <a:ext cx="3548207" cy="694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4A4B3-D60F-E9EA-0E16-C7A25E208491}"/>
              </a:ext>
            </a:extLst>
          </p:cNvPr>
          <p:cNvSpPr txBox="1"/>
          <p:nvPr/>
        </p:nvSpPr>
        <p:spPr>
          <a:xfrm>
            <a:off x="-1029" y="524704"/>
            <a:ext cx="11999553" cy="6039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600" dirty="0">
              <a:latin typeface="Segoe UI"/>
              <a:cs typeface="Segoe UI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Differential expression aims to identify genes which are significantly more expressed in one condition than another.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Transcription is used as </a:t>
            </a:r>
            <a:r>
              <a:rPr lang="en-US" sz="2400" err="1">
                <a:latin typeface="Segoe UI"/>
                <a:cs typeface="Segoe UI"/>
              </a:rPr>
              <a:t>as</a:t>
            </a:r>
            <a:r>
              <a:rPr lang="en-US" sz="2400" dirty="0">
                <a:latin typeface="Segoe UI"/>
                <a:cs typeface="Segoe UI"/>
              </a:rPr>
              <a:t> proxy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Expression is relative to other genes in the sample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Microarrays were used for differential expression in the past, RNA-seq is now more common.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RNA-seq library prep can involve </a:t>
            </a:r>
            <a:r>
              <a:rPr lang="en-US" sz="2400" err="1">
                <a:latin typeface="Segoe UI"/>
                <a:cs typeface="Segoe UI"/>
              </a:rPr>
              <a:t>polyA</a:t>
            </a:r>
            <a:r>
              <a:rPr lang="en-US" sz="2400" dirty="0">
                <a:latin typeface="Segoe UI"/>
                <a:cs typeface="Segoe UI"/>
              </a:rPr>
              <a:t> selection or ribosome depletion.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Mapping RNA-seq data requires awareness of splice junctions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The number of reads per gene can be counted in various ways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Data should be transformed prior to </a:t>
            </a:r>
            <a:r>
              <a:rPr lang="en-US" sz="2400" err="1">
                <a:latin typeface="Segoe UI"/>
                <a:cs typeface="Segoe UI"/>
              </a:rPr>
              <a:t>visualisation</a:t>
            </a:r>
            <a:endParaRPr lang="en-US" sz="2400">
              <a:latin typeface="Segoe UI"/>
              <a:cs typeface="Segoe UI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Heatmaps can give us an idea as to the quality of our data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sz="2400" dirty="0">
                <a:latin typeface="Segoe UI"/>
                <a:cs typeface="Segoe UI"/>
              </a:rPr>
              <a:t>PCA reduces the dimensionality of the data and allows complex datasets to be </a:t>
            </a:r>
            <a:r>
              <a:rPr lang="en-US" sz="2400" err="1">
                <a:latin typeface="Segoe UI"/>
                <a:cs typeface="Segoe UI"/>
              </a:rPr>
              <a:t>summarised</a:t>
            </a:r>
            <a:endParaRPr lang="en-US" sz="2400">
              <a:latin typeface="Segoe UI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65473-D27C-430C-82F7-C71EFB48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71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3F682-536B-53AF-7B0A-622B437A1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27C4533F-54D8-8420-EFCE-CA097E6355EF}"/>
              </a:ext>
            </a:extLst>
          </p:cNvPr>
          <p:cNvSpPr>
            <a:spLocks noGrp="1"/>
          </p:cNvSpPr>
          <p:nvPr/>
        </p:nvSpPr>
        <p:spPr>
          <a:xfrm>
            <a:off x="96360" y="-184405"/>
            <a:ext cx="10170360" cy="103568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spc="-1" dirty="0">
                <a:solidFill>
                  <a:srgbClr val="000000"/>
                </a:solidFill>
                <a:latin typeface="Segoe UI"/>
              </a:rPr>
              <a:t>Lecture Plan</a:t>
            </a:r>
            <a:endParaRPr lang="en-US" sz="5400"/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DF9906D1-10E0-293E-6593-B907BE032A9C}"/>
              </a:ext>
            </a:extLst>
          </p:cNvPr>
          <p:cNvSpPr>
            <a:spLocks noGrp="1"/>
          </p:cNvSpPr>
          <p:nvPr/>
        </p:nvSpPr>
        <p:spPr>
          <a:xfrm>
            <a:off x="304800" y="1239569"/>
            <a:ext cx="9961920" cy="29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Segoe UI"/>
              <a:cs typeface="Segoe U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en-GB" sz="2400" spc="-1" dirty="0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66EF4-DF07-B586-025A-3E29FDF9C98A}"/>
              </a:ext>
            </a:extLst>
          </p:cNvPr>
          <p:cNvSpPr txBox="1"/>
          <p:nvPr/>
        </p:nvSpPr>
        <p:spPr>
          <a:xfrm>
            <a:off x="304799" y="1086678"/>
            <a:ext cx="7877533" cy="6417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Principles </a:t>
            </a:r>
            <a:endParaRPr lang="en-US"/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b="1" dirty="0">
                <a:solidFill>
                  <a:srgbClr val="6077CC"/>
                </a:solidFill>
                <a:latin typeface="Segoe UI"/>
                <a:cs typeface="Segoe UI"/>
              </a:rPr>
              <a:t>Techniques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Microarrays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err="1">
                <a:latin typeface="Segoe UI"/>
                <a:cs typeface="Segoe UI"/>
              </a:rPr>
              <a:t>Seq</a:t>
            </a:r>
            <a:endParaRPr lang="en-GB" sz="2800" dirty="0">
              <a:latin typeface="Segoe UI"/>
              <a:cs typeface="Segoe UI"/>
            </a:endParaRP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RNA-</a:t>
            </a:r>
            <a:r>
              <a:rPr lang="en-GB" sz="2800" dirty="0" err="1">
                <a:latin typeface="Segoe UI"/>
                <a:cs typeface="Segoe UI"/>
              </a:rPr>
              <a:t>Seq</a:t>
            </a:r>
            <a:r>
              <a:rPr lang="en-GB" sz="2800" dirty="0">
                <a:latin typeface="Segoe UI"/>
                <a:cs typeface="Segoe UI"/>
              </a:rPr>
              <a:t> library preparation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RNA selection/Depletion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Fragmentation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cDNA synthesis</a:t>
            </a:r>
          </a:p>
          <a:p>
            <a:pPr marL="914400" lvl="1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Sequencing</a:t>
            </a:r>
          </a:p>
          <a:p>
            <a:pPr marL="457200" indent="-457200">
              <a:spcBef>
                <a:spcPts val="1000"/>
              </a:spcBef>
              <a:buFont typeface="Arial"/>
              <a:buChar char="•"/>
            </a:pPr>
            <a:r>
              <a:rPr lang="en-GB" sz="2800" dirty="0">
                <a:latin typeface="Segoe UI"/>
                <a:cs typeface="Segoe UI"/>
              </a:rPr>
              <a:t>Read Mapping</a:t>
            </a: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  <a:p>
            <a:pPr marL="457200" indent="-457200">
              <a:buFont typeface="Arial"/>
              <a:buChar char="•"/>
            </a:pPr>
            <a:endParaRPr lang="en-GB" sz="2800" dirty="0"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93DF7-4A12-77E0-D5FE-84E6842D6E16}"/>
              </a:ext>
            </a:extLst>
          </p:cNvPr>
          <p:cNvSpPr txBox="1"/>
          <p:nvPr/>
        </p:nvSpPr>
        <p:spPr>
          <a:xfrm>
            <a:off x="6207760" y="1087120"/>
            <a:ext cx="5415280" cy="4457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Counting Reads</a:t>
            </a:r>
            <a:r>
              <a:rPr lang="en-US" sz="2800" dirty="0">
                <a:latin typeface="Segoe UI"/>
                <a:cs typeface="Arial"/>
              </a:rPr>
              <a:t>​</a:t>
            </a:r>
            <a:endParaRPr lang="en-US" dirty="0"/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Pre-visualisation transformations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457200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Visualisation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Heatmaps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 marL="914400" lvl="1" indent="-457200">
              <a:spcBef>
                <a:spcPts val="1000"/>
              </a:spcBef>
              <a:buFont typeface="Arial,Sans-Serif"/>
              <a:buChar char="•"/>
            </a:pPr>
            <a:r>
              <a:rPr lang="en-GB" sz="2800" dirty="0">
                <a:latin typeface="Segoe UI"/>
                <a:cs typeface="Arial"/>
              </a:rPr>
              <a:t>Principal Components Analysis</a:t>
            </a:r>
            <a:r>
              <a:rPr lang="en-US" sz="2800" dirty="0">
                <a:latin typeface="Segoe UI"/>
                <a:cs typeface="Arial"/>
              </a:rPr>
              <a:t>​</a:t>
            </a:r>
          </a:p>
          <a:p>
            <a:pPr>
              <a:spcBef>
                <a:spcPts val="1000"/>
              </a:spcBef>
            </a:pPr>
            <a:endParaRPr lang="en-GB" sz="2800" dirty="0">
              <a:latin typeface="Segoe UI"/>
              <a:cs typeface="Arial"/>
            </a:endParaRPr>
          </a:p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DD7FD-D1E7-F1B4-5B68-C2069582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01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2695</cp:revision>
  <dcterms:created xsi:type="dcterms:W3CDTF">2025-02-06T11:11:40Z</dcterms:created>
  <dcterms:modified xsi:type="dcterms:W3CDTF">2025-02-26T16:01:45Z</dcterms:modified>
</cp:coreProperties>
</file>